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6" r:id="rId10"/>
    <p:sldId id="267" r:id="rId11"/>
    <p:sldId id="268" r:id="rId12"/>
    <p:sldId id="277" r:id="rId13"/>
    <p:sldId id="269" r:id="rId14"/>
    <p:sldId id="278" r:id="rId15"/>
    <p:sldId id="270" r:id="rId16"/>
    <p:sldId id="271" r:id="rId17"/>
    <p:sldId id="272" r:id="rId18"/>
    <p:sldId id="280" r:id="rId19"/>
    <p:sldId id="273" r:id="rId20"/>
    <p:sldId id="274" r:id="rId21"/>
    <p:sldId id="275" r:id="rId22"/>
    <p:sldId id="276" r:id="rId23"/>
  </p:sldIdLst>
  <p:sldSz cx="18288000" cy="10287000"/>
  <p:notesSz cx="6858000" cy="9144000"/>
  <p:embeddedFontLst>
    <p:embeddedFont>
      <p:font typeface="Abril Fatface" panose="02000503000000020003" pitchFamily="2" charset="0"/>
      <p:regular r:id="rId24"/>
    </p:embeddedFont>
    <p:embeddedFont>
      <p:font typeface="Atteron" panose="02000503000000020003" charset="0"/>
      <p:regular r:id="rId25"/>
    </p:embeddedFont>
    <p:embeddedFont>
      <p:font typeface="Barlow Light" panose="020B0604020202020204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Garet Italics" panose="020B0604020202020204" charset="0"/>
      <p:regular r:id="rId31"/>
    </p:embeddedFont>
    <p:embeddedFont>
      <p:font typeface="TT Norms" panose="020B0604020202020204" charset="0"/>
      <p:regular r:id="rId32"/>
    </p:embeddedFont>
    <p:embeddedFont>
      <p:font typeface="TT Norms Light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2.svg"/><Relationship Id="rId7" Type="http://schemas.openxmlformats.org/officeDocument/2006/relationships/image" Target="../media/image4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6.svg"/><Relationship Id="rId10" Type="http://schemas.openxmlformats.org/officeDocument/2006/relationships/image" Target="../media/image32.svg"/><Relationship Id="rId4" Type="http://schemas.openxmlformats.org/officeDocument/2006/relationships/image" Target="../media/image45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6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6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6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svg"/><Relationship Id="rId7" Type="http://schemas.openxmlformats.org/officeDocument/2006/relationships/image" Target="../media/image30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3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.svg"/><Relationship Id="rId7" Type="http://schemas.openxmlformats.org/officeDocument/2006/relationships/image" Target="../media/image18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4.svg"/><Relationship Id="rId10" Type="http://schemas.openxmlformats.org/officeDocument/2006/relationships/image" Target="../media/image33.png"/><Relationship Id="rId4" Type="http://schemas.openxmlformats.org/officeDocument/2006/relationships/image" Target="../media/image3.png"/><Relationship Id="rId9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2.png"/><Relationship Id="rId3" Type="http://schemas.openxmlformats.org/officeDocument/2006/relationships/image" Target="../media/image22.svg"/><Relationship Id="rId7" Type="http://schemas.openxmlformats.org/officeDocument/2006/relationships/image" Target="../media/image20.svg"/><Relationship Id="rId12" Type="http://schemas.openxmlformats.org/officeDocument/2006/relationships/image" Target="../media/image38.png"/><Relationship Id="rId17" Type="http://schemas.openxmlformats.org/officeDocument/2006/relationships/image" Target="../media/image41.png"/><Relationship Id="rId2" Type="http://schemas.openxmlformats.org/officeDocument/2006/relationships/image" Target="../media/image21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37.png"/><Relationship Id="rId5" Type="http://schemas.openxmlformats.org/officeDocument/2006/relationships/image" Target="../media/image18.svg"/><Relationship Id="rId15" Type="http://schemas.openxmlformats.org/officeDocument/2006/relationships/image" Target="../media/image24.svg"/><Relationship Id="rId10" Type="http://schemas.openxmlformats.org/officeDocument/2006/relationships/image" Target="../media/image36.png"/><Relationship Id="rId4" Type="http://schemas.openxmlformats.org/officeDocument/2006/relationships/image" Target="../media/image17.png"/><Relationship Id="rId9" Type="http://schemas.openxmlformats.org/officeDocument/2006/relationships/image" Target="../media/image35.pn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6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66547" y="-5267615"/>
            <a:ext cx="10004155" cy="10004155"/>
          </a:xfrm>
          <a:custGeom>
            <a:avLst/>
            <a:gdLst/>
            <a:ahLst/>
            <a:cxnLst/>
            <a:rect l="l" t="t" r="r" b="b"/>
            <a:pathLst>
              <a:path w="10004155" h="10004155">
                <a:moveTo>
                  <a:pt x="0" y="0"/>
                </a:moveTo>
                <a:lnTo>
                  <a:pt x="10004155" y="0"/>
                </a:lnTo>
                <a:lnTo>
                  <a:pt x="10004155" y="10004156"/>
                </a:lnTo>
                <a:lnTo>
                  <a:pt x="0" y="10004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966547" y="5284922"/>
            <a:ext cx="10004155" cy="10004155"/>
          </a:xfrm>
          <a:custGeom>
            <a:avLst/>
            <a:gdLst/>
            <a:ahLst/>
            <a:cxnLst/>
            <a:rect l="l" t="t" r="r" b="b"/>
            <a:pathLst>
              <a:path w="10004155" h="10004155">
                <a:moveTo>
                  <a:pt x="0" y="0"/>
                </a:moveTo>
                <a:lnTo>
                  <a:pt x="10004155" y="0"/>
                </a:lnTo>
                <a:lnTo>
                  <a:pt x="10004155" y="10004156"/>
                </a:lnTo>
                <a:lnTo>
                  <a:pt x="0" y="10004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409339" y="-3272547"/>
            <a:ext cx="5118571" cy="5118571"/>
          </a:xfrm>
          <a:custGeom>
            <a:avLst/>
            <a:gdLst/>
            <a:ahLst/>
            <a:cxnLst/>
            <a:rect l="l" t="t" r="r" b="b"/>
            <a:pathLst>
              <a:path w="5118571" h="5118571">
                <a:moveTo>
                  <a:pt x="0" y="0"/>
                </a:moveTo>
                <a:lnTo>
                  <a:pt x="5118571" y="0"/>
                </a:lnTo>
                <a:lnTo>
                  <a:pt x="5118571" y="5118571"/>
                </a:lnTo>
                <a:lnTo>
                  <a:pt x="0" y="5118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409339" y="8119063"/>
            <a:ext cx="5118571" cy="5118571"/>
          </a:xfrm>
          <a:custGeom>
            <a:avLst/>
            <a:gdLst/>
            <a:ahLst/>
            <a:cxnLst/>
            <a:rect l="l" t="t" r="r" b="b"/>
            <a:pathLst>
              <a:path w="5118571" h="5118571">
                <a:moveTo>
                  <a:pt x="0" y="0"/>
                </a:moveTo>
                <a:lnTo>
                  <a:pt x="5118571" y="0"/>
                </a:lnTo>
                <a:lnTo>
                  <a:pt x="5118571" y="5118571"/>
                </a:lnTo>
                <a:lnTo>
                  <a:pt x="0" y="5118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649709" y="7809673"/>
            <a:ext cx="637831" cy="637831"/>
          </a:xfrm>
          <a:custGeom>
            <a:avLst/>
            <a:gdLst/>
            <a:ahLst/>
            <a:cxnLst/>
            <a:rect l="l" t="t" r="r" b="b"/>
            <a:pathLst>
              <a:path w="637831" h="637831">
                <a:moveTo>
                  <a:pt x="0" y="0"/>
                </a:moveTo>
                <a:lnTo>
                  <a:pt x="637831" y="0"/>
                </a:lnTo>
                <a:lnTo>
                  <a:pt x="637831" y="637831"/>
                </a:lnTo>
                <a:lnTo>
                  <a:pt x="0" y="6378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649709" y="1517583"/>
            <a:ext cx="637831" cy="637831"/>
          </a:xfrm>
          <a:custGeom>
            <a:avLst/>
            <a:gdLst/>
            <a:ahLst/>
            <a:cxnLst/>
            <a:rect l="l" t="t" r="r" b="b"/>
            <a:pathLst>
              <a:path w="637831" h="637831">
                <a:moveTo>
                  <a:pt x="0" y="0"/>
                </a:moveTo>
                <a:lnTo>
                  <a:pt x="637831" y="0"/>
                </a:lnTo>
                <a:lnTo>
                  <a:pt x="637831" y="637831"/>
                </a:lnTo>
                <a:lnTo>
                  <a:pt x="0" y="6378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217724" y="371952"/>
            <a:ext cx="1497646" cy="1497646"/>
          </a:xfrm>
          <a:custGeom>
            <a:avLst/>
            <a:gdLst/>
            <a:ahLst/>
            <a:cxnLst/>
            <a:rect l="l" t="t" r="r" b="b"/>
            <a:pathLst>
              <a:path w="1497646" h="1497646">
                <a:moveTo>
                  <a:pt x="0" y="0"/>
                </a:moveTo>
                <a:lnTo>
                  <a:pt x="1497645" y="0"/>
                </a:lnTo>
                <a:lnTo>
                  <a:pt x="1497645" y="1497646"/>
                </a:lnTo>
                <a:lnTo>
                  <a:pt x="0" y="14976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28700" y="3393319"/>
            <a:ext cx="16230600" cy="3573976"/>
            <a:chOff x="0" y="0"/>
            <a:chExt cx="21640800" cy="4765301"/>
          </a:xfrm>
        </p:grpSpPr>
        <p:sp>
          <p:nvSpPr>
            <p:cNvPr id="10" name="TextBox 10"/>
            <p:cNvSpPr txBox="1"/>
            <p:nvPr/>
          </p:nvSpPr>
          <p:spPr>
            <a:xfrm>
              <a:off x="0" y="95250"/>
              <a:ext cx="21640800" cy="37824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999"/>
                </a:lnSpc>
              </a:pPr>
              <a:r>
                <a:rPr lang="en-US" sz="9999">
                  <a:solidFill>
                    <a:srgbClr val="000000"/>
                  </a:solidFill>
                  <a:latin typeface="Atteron"/>
                </a:rPr>
                <a:t>PLATFORMĂ INTERACTIVĂ DE DESEN DIGITAL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969646"/>
              <a:ext cx="21640800" cy="795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165750" y="5577365"/>
            <a:ext cx="8550250" cy="1873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398"/>
              </a:lnSpc>
            </a:pPr>
            <a:r>
              <a:rPr lang="en-US" sz="10999" dirty="0" err="1">
                <a:solidFill>
                  <a:srgbClr val="EF761E"/>
                </a:solidFill>
                <a:latin typeface="Abril Fatface"/>
              </a:rPr>
              <a:t>BlankCanva</a:t>
            </a:r>
            <a:endParaRPr lang="en-US" sz="10999" dirty="0">
              <a:solidFill>
                <a:srgbClr val="EF761E"/>
              </a:solidFill>
              <a:latin typeface="Abril Fatface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139301" y="-28575"/>
            <a:ext cx="10009397" cy="227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</a:pPr>
            <a:endParaRPr/>
          </a:p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TT Norms Light"/>
              </a:rPr>
              <a:t>Universitatea ”Alexandru Ioan Cuza” Iași</a:t>
            </a:r>
          </a:p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TT Norms Light"/>
              </a:rPr>
              <a:t>  Facultatea de Informatica – Iunie/ Iulie 2023</a:t>
            </a:r>
          </a:p>
          <a:p>
            <a:pPr algn="ctr">
              <a:lnSpc>
                <a:spcPts val="4550"/>
              </a:lnSpc>
              <a:spcBef>
                <a:spcPct val="0"/>
              </a:spcBef>
            </a:pPr>
            <a:endParaRPr lang="en-US" sz="3500">
              <a:solidFill>
                <a:srgbClr val="000000"/>
              </a:solidFill>
              <a:latin typeface="TT Norms Ligh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483846" y="9003534"/>
            <a:ext cx="4491038" cy="112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TT Norms Light"/>
              </a:rPr>
              <a:t>Profesor îndrumător:</a:t>
            </a:r>
          </a:p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TT Norms Light"/>
              </a:rPr>
              <a:t>Lect. dr. Cosmin Vârlan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4542" y="9003534"/>
            <a:ext cx="4042172" cy="112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TT Norms Light"/>
              </a:rPr>
              <a:t>Propusă de:</a:t>
            </a:r>
          </a:p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TT Norms Light"/>
              </a:rPr>
              <a:t>Ghiorghiu Ana Maria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 flipV="1">
            <a:off x="8001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10287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02870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163808" y="-737671"/>
            <a:ext cx="10440755" cy="5475692"/>
          </a:xfrm>
          <a:custGeom>
            <a:avLst/>
            <a:gdLst/>
            <a:ahLst/>
            <a:cxnLst/>
            <a:rect l="l" t="t" r="r" b="b"/>
            <a:pathLst>
              <a:path w="10440755" h="5475692">
                <a:moveTo>
                  <a:pt x="0" y="0"/>
                </a:moveTo>
                <a:lnTo>
                  <a:pt x="10440754" y="0"/>
                </a:lnTo>
                <a:lnTo>
                  <a:pt x="10440754" y="5475693"/>
                </a:lnTo>
                <a:lnTo>
                  <a:pt x="0" y="54756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64096" y="3398055"/>
            <a:ext cx="6159809" cy="6150881"/>
          </a:xfrm>
          <a:custGeom>
            <a:avLst/>
            <a:gdLst/>
            <a:ahLst/>
            <a:cxnLst/>
            <a:rect l="l" t="t" r="r" b="b"/>
            <a:pathLst>
              <a:path w="6159809" h="6150881">
                <a:moveTo>
                  <a:pt x="0" y="0"/>
                </a:moveTo>
                <a:lnTo>
                  <a:pt x="6159808" y="0"/>
                </a:lnTo>
                <a:lnTo>
                  <a:pt x="6159808" y="6150881"/>
                </a:lnTo>
                <a:lnTo>
                  <a:pt x="0" y="61508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532115" y="558763"/>
            <a:ext cx="9704140" cy="1441413"/>
            <a:chOff x="0" y="0"/>
            <a:chExt cx="12938853" cy="1921884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12938853" cy="1778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560"/>
                </a:lnSpc>
              </a:pPr>
              <a:r>
                <a:rPr lang="en-US" sz="8800">
                  <a:solidFill>
                    <a:srgbClr val="000000"/>
                  </a:solidFill>
                  <a:latin typeface="Atteron"/>
                </a:rPr>
                <a:t>Stable diffusion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190575"/>
              <a:ext cx="12938853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163808" y="2246420"/>
            <a:ext cx="9704140" cy="1441413"/>
            <a:chOff x="0" y="0"/>
            <a:chExt cx="12938853" cy="1921884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12938853" cy="1778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560"/>
                </a:lnSpc>
              </a:pPr>
              <a:endParaR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190575"/>
              <a:ext cx="12938853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605093" y="9731375"/>
            <a:ext cx="1453307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TT Norms Light"/>
              </a:rPr>
              <a:t>"dog"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0370" y="1658310"/>
            <a:ext cx="17807630" cy="227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TT Norms Light"/>
              </a:rPr>
              <a:t>Stable Diffusion este un model de învățare profundă de tip text-to-imagine </a:t>
            </a:r>
          </a:p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TT Norms Light"/>
              </a:rPr>
              <a:t>și image-to-image, folosit în proiect pentru a genera imagini detaliate bazate pe descrieri textuale.</a:t>
            </a:r>
          </a:p>
          <a:p>
            <a:pPr algn="ctr">
              <a:lnSpc>
                <a:spcPts val="4550"/>
              </a:lnSpc>
              <a:spcBef>
                <a:spcPct val="0"/>
              </a:spcBef>
            </a:pPr>
            <a:endParaRPr lang="en-US" sz="3500">
              <a:solidFill>
                <a:srgbClr val="000000"/>
              </a:solidFill>
              <a:latin typeface="TT Norms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 flipV="1">
            <a:off x="8001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10287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02870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163808" y="-737671"/>
            <a:ext cx="10440755" cy="5475692"/>
          </a:xfrm>
          <a:custGeom>
            <a:avLst/>
            <a:gdLst/>
            <a:ahLst/>
            <a:cxnLst/>
            <a:rect l="l" t="t" r="r" b="b"/>
            <a:pathLst>
              <a:path w="10440755" h="5475692">
                <a:moveTo>
                  <a:pt x="0" y="0"/>
                </a:moveTo>
                <a:lnTo>
                  <a:pt x="10440754" y="0"/>
                </a:lnTo>
                <a:lnTo>
                  <a:pt x="10440754" y="5475693"/>
                </a:lnTo>
                <a:lnTo>
                  <a:pt x="0" y="54756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386729" y="5049948"/>
            <a:ext cx="3753892" cy="3342220"/>
          </a:xfrm>
          <a:custGeom>
            <a:avLst/>
            <a:gdLst/>
            <a:ahLst/>
            <a:cxnLst/>
            <a:rect l="l" t="t" r="r" b="b"/>
            <a:pathLst>
              <a:path w="3753892" h="3342220">
                <a:moveTo>
                  <a:pt x="0" y="0"/>
                </a:moveTo>
                <a:lnTo>
                  <a:pt x="3753892" y="0"/>
                </a:lnTo>
                <a:lnTo>
                  <a:pt x="3753892" y="3342220"/>
                </a:lnTo>
                <a:lnTo>
                  <a:pt x="0" y="33422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620763" y="5049948"/>
            <a:ext cx="3845050" cy="3435773"/>
          </a:xfrm>
          <a:custGeom>
            <a:avLst/>
            <a:gdLst/>
            <a:ahLst/>
            <a:cxnLst/>
            <a:rect l="l" t="t" r="r" b="b"/>
            <a:pathLst>
              <a:path w="3845050" h="3435773">
                <a:moveTo>
                  <a:pt x="0" y="0"/>
                </a:moveTo>
                <a:lnTo>
                  <a:pt x="3845049" y="0"/>
                </a:lnTo>
                <a:lnTo>
                  <a:pt x="3845049" y="3435772"/>
                </a:lnTo>
                <a:lnTo>
                  <a:pt x="0" y="34357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710676" y="4917599"/>
            <a:ext cx="3845050" cy="3568121"/>
          </a:xfrm>
          <a:custGeom>
            <a:avLst/>
            <a:gdLst/>
            <a:ahLst/>
            <a:cxnLst/>
            <a:rect l="l" t="t" r="r" b="b"/>
            <a:pathLst>
              <a:path w="3845050" h="3568121">
                <a:moveTo>
                  <a:pt x="0" y="0"/>
                </a:moveTo>
                <a:lnTo>
                  <a:pt x="3845050" y="0"/>
                </a:lnTo>
                <a:lnTo>
                  <a:pt x="3845050" y="3568121"/>
                </a:lnTo>
                <a:lnTo>
                  <a:pt x="0" y="35681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532115" y="1028700"/>
            <a:ext cx="9704140" cy="1441413"/>
            <a:chOff x="0" y="0"/>
            <a:chExt cx="12938853" cy="1921884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12938853" cy="1778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560"/>
                </a:lnSpc>
              </a:pPr>
              <a:r>
                <a:rPr lang="en-US" sz="8800">
                  <a:solidFill>
                    <a:srgbClr val="000000"/>
                  </a:solidFill>
                  <a:latin typeface="Atteron"/>
                </a:rPr>
                <a:t>CONTROLNET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190575"/>
              <a:ext cx="12938853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163808" y="2246420"/>
            <a:ext cx="9704140" cy="1441413"/>
            <a:chOff x="0" y="0"/>
            <a:chExt cx="12938853" cy="192188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0"/>
              <a:ext cx="12938853" cy="1778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560"/>
                </a:lnSpc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190575"/>
              <a:ext cx="12938853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89793" y="6258985"/>
            <a:ext cx="1292738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TT Norms Light"/>
              </a:rPr>
              <a:t>"dog"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0370" y="2560708"/>
            <a:ext cx="17807630" cy="112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TT Norms Light"/>
              </a:rPr>
              <a:t>ControlNet este un model de rețea neurală utilizat pentru ajuta Stable Diffusion astfel încât imaginile vor fi mult mai definite, pentru că adaugă o condiționare suplimentară modelelor.</a:t>
            </a:r>
          </a:p>
        </p:txBody>
      </p:sp>
      <p:sp>
        <p:nvSpPr>
          <p:cNvPr id="15" name="Freeform 15"/>
          <p:cNvSpPr/>
          <p:nvPr/>
        </p:nvSpPr>
        <p:spPr>
          <a:xfrm rot="-5400000">
            <a:off x="6468435" y="6289059"/>
            <a:ext cx="824514" cy="821516"/>
          </a:xfrm>
          <a:custGeom>
            <a:avLst/>
            <a:gdLst/>
            <a:ahLst/>
            <a:cxnLst/>
            <a:rect l="l" t="t" r="r" b="b"/>
            <a:pathLst>
              <a:path w="824514" h="821516">
                <a:moveTo>
                  <a:pt x="0" y="0"/>
                </a:moveTo>
                <a:lnTo>
                  <a:pt x="824514" y="0"/>
                </a:lnTo>
                <a:lnTo>
                  <a:pt x="824514" y="821516"/>
                </a:lnTo>
                <a:lnTo>
                  <a:pt x="0" y="8215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5400000">
            <a:off x="12283463" y="6289059"/>
            <a:ext cx="824514" cy="821516"/>
          </a:xfrm>
          <a:custGeom>
            <a:avLst/>
            <a:gdLst/>
            <a:ahLst/>
            <a:cxnLst/>
            <a:rect l="l" t="t" r="r" b="b"/>
            <a:pathLst>
              <a:path w="824514" h="821516">
                <a:moveTo>
                  <a:pt x="0" y="0"/>
                </a:moveTo>
                <a:lnTo>
                  <a:pt x="824514" y="0"/>
                </a:lnTo>
                <a:lnTo>
                  <a:pt x="824514" y="821516"/>
                </a:lnTo>
                <a:lnTo>
                  <a:pt x="0" y="8215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3.1-066.png">
            <a:extLst>
              <a:ext uri="{FF2B5EF4-FFF2-40B4-BE49-F238E27FC236}">
                <a16:creationId xmlns:a16="http://schemas.microsoft.com/office/drawing/2014/main" id="{ECE9C5A6-DCAC-4B3E-842B-C05A8BC65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6840"/>
            <a:ext cx="4286250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9728AB-7252-4CE8-93E0-BC5A1A50AB6A}"/>
              </a:ext>
            </a:extLst>
          </p:cNvPr>
          <p:cNvSpPr txBox="1"/>
          <p:nvPr/>
        </p:nvSpPr>
        <p:spPr>
          <a:xfrm>
            <a:off x="265962" y="6593840"/>
            <a:ext cx="40591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latin typeface="Abril Fatface" panose="02000503000000020003" pitchFamily="2" charset="0"/>
              </a:rPr>
              <a:t>CyberRealistic</a:t>
            </a:r>
            <a:endParaRPr lang="en-US" sz="4400" dirty="0">
              <a:latin typeface="Abril Fatface" panose="02000503000000020003" pitchFamily="2" charset="0"/>
            </a:endParaRPr>
          </a:p>
        </p:txBody>
      </p:sp>
      <p:pic>
        <p:nvPicPr>
          <p:cNvPr id="1032" name="Picture 8" descr="https://image.civitai.com/xG1nkqKTMzGDvpLrqFT7WA/40943b9c-ede2-48c0-77d7-b48fee661d00/width=450/150224.jpeg">
            <a:extLst>
              <a:ext uri="{FF2B5EF4-FFF2-40B4-BE49-F238E27FC236}">
                <a16:creationId xmlns:a16="http://schemas.microsoft.com/office/drawing/2014/main" id="{80355EB2-4B45-409F-AB45-2AD8DE472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841" y="124460"/>
            <a:ext cx="428625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4A065E-5EAA-4718-B0B1-BD0C27272F28}"/>
              </a:ext>
            </a:extLst>
          </p:cNvPr>
          <p:cNvSpPr txBox="1"/>
          <p:nvPr/>
        </p:nvSpPr>
        <p:spPr>
          <a:xfrm>
            <a:off x="5708706" y="5826760"/>
            <a:ext cx="1968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bril Fatface" panose="02000503000000020003" pitchFamily="2" charset="0"/>
              </a:rPr>
              <a:t>Deliberate</a:t>
            </a:r>
            <a:endParaRPr lang="en-US" sz="4400" dirty="0">
              <a:latin typeface="Abril Fatface" panose="02000503000000020003" pitchFamily="2" charset="0"/>
            </a:endParaRPr>
          </a:p>
        </p:txBody>
      </p:sp>
      <p:pic>
        <p:nvPicPr>
          <p:cNvPr id="1034" name="Picture 10" descr="preview1.png">
            <a:extLst>
              <a:ext uri="{FF2B5EF4-FFF2-40B4-BE49-F238E27FC236}">
                <a16:creationId xmlns:a16="http://schemas.microsoft.com/office/drawing/2014/main" id="{6F7DFD0F-71D0-4016-8212-3E8EC7241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0708" y="124460"/>
            <a:ext cx="4286250" cy="85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284266-B99D-48BF-A3F3-28F35F832AD0}"/>
              </a:ext>
            </a:extLst>
          </p:cNvPr>
          <p:cNvSpPr txBox="1"/>
          <p:nvPr/>
        </p:nvSpPr>
        <p:spPr>
          <a:xfrm>
            <a:off x="14380475" y="8696960"/>
            <a:ext cx="360387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bril Fatface" panose="02000503000000020003" pitchFamily="2" charset="0"/>
              </a:rPr>
              <a:t>A-</a:t>
            </a:r>
            <a:r>
              <a:rPr lang="en-US" sz="4400" dirty="0" err="1">
                <a:latin typeface="Abril Fatface" panose="02000503000000020003" pitchFamily="2" charset="0"/>
              </a:rPr>
              <a:t>Zovya</a:t>
            </a:r>
            <a:r>
              <a:rPr lang="en-US" sz="4400" dirty="0">
                <a:latin typeface="Abril Fatface" panose="02000503000000020003" pitchFamily="2" charset="0"/>
              </a:rPr>
              <a:t> RPG</a:t>
            </a:r>
            <a:endParaRPr lang="ro-RO" sz="4400" dirty="0">
              <a:latin typeface="Abril Fatface" panose="02000503000000020003" pitchFamily="2" charset="0"/>
            </a:endParaRPr>
          </a:p>
          <a:p>
            <a:r>
              <a:rPr lang="en-US" sz="4400" dirty="0">
                <a:latin typeface="Abril Fatface" panose="02000503000000020003" pitchFamily="2" charset="0"/>
              </a:rPr>
              <a:t> Artist Tools</a:t>
            </a:r>
          </a:p>
        </p:txBody>
      </p:sp>
      <p:pic>
        <p:nvPicPr>
          <p:cNvPr id="1036" name="Picture 12" descr="https://image.civitai.com/xG1nkqKTMzGDvpLrqFT7WA/fab28432-7d00-43c4-fbd6-ac5989ebf000/width=450/326152.jpeg">
            <a:extLst>
              <a:ext uri="{FF2B5EF4-FFF2-40B4-BE49-F238E27FC236}">
                <a16:creationId xmlns:a16="http://schemas.microsoft.com/office/drawing/2014/main" id="{7C1E83E9-BF36-4F3B-B427-70D6EACB8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9469" y="202386"/>
            <a:ext cx="428625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FCDF9E-4FF8-4905-A7E6-00003AD4F3FA}"/>
              </a:ext>
            </a:extLst>
          </p:cNvPr>
          <p:cNvSpPr txBox="1"/>
          <p:nvPr/>
        </p:nvSpPr>
        <p:spPr>
          <a:xfrm>
            <a:off x="9610852" y="6644461"/>
            <a:ext cx="396454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bril Fatface" panose="02000503000000020003" pitchFamily="2" charset="0"/>
              </a:rPr>
              <a:t>Anime </a:t>
            </a:r>
            <a:r>
              <a:rPr lang="en-US" sz="4400" dirty="0" err="1">
                <a:latin typeface="Abril Fatface" panose="02000503000000020003" pitchFamily="2" charset="0"/>
              </a:rPr>
              <a:t>Lineart</a:t>
            </a:r>
            <a:endParaRPr lang="ro-RO" sz="4400" dirty="0">
              <a:latin typeface="Abril Fatface" panose="02000503000000020003" pitchFamily="2" charset="0"/>
            </a:endParaRPr>
          </a:p>
          <a:p>
            <a:r>
              <a:rPr lang="en-US" sz="4400" dirty="0">
                <a:latin typeface="Abril Fatface" panose="02000503000000020003" pitchFamily="2" charset="0"/>
              </a:rPr>
              <a:t> / Manga-like</a:t>
            </a:r>
          </a:p>
        </p:txBody>
      </p:sp>
      <p:pic>
        <p:nvPicPr>
          <p:cNvPr id="1040" name="Picture 16" descr="https://image.civitai.com/xG1nkqKTMzGDvpLrqFT7WA/3dc34bb7-c730-4f14-556d-b9dd36493400/width=450/336272.jpeg">
            <a:extLst>
              <a:ext uri="{FF2B5EF4-FFF2-40B4-BE49-F238E27FC236}">
                <a16:creationId xmlns:a16="http://schemas.microsoft.com/office/drawing/2014/main" id="{6AD42E67-B6A7-4A6B-9D76-7832D8A43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562" y="6349980"/>
            <a:ext cx="3448050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2EC5E3-A96C-418A-8E58-04D7659C8EF6}"/>
              </a:ext>
            </a:extLst>
          </p:cNvPr>
          <p:cNvSpPr txBox="1"/>
          <p:nvPr/>
        </p:nvSpPr>
        <p:spPr>
          <a:xfrm>
            <a:off x="4616848" y="9798030"/>
            <a:ext cx="40382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bril Fatface" panose="02000503000000020003" pitchFamily="2" charset="0"/>
              </a:rPr>
              <a:t>Minimalist Anime Style</a:t>
            </a:r>
            <a:endParaRPr lang="en-US" sz="4400" dirty="0">
              <a:latin typeface="Abril Fatface" panose="0200050300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73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25912" y="-4369503"/>
            <a:ext cx="10985180" cy="10985180"/>
          </a:xfrm>
          <a:custGeom>
            <a:avLst/>
            <a:gdLst/>
            <a:ahLst/>
            <a:cxnLst/>
            <a:rect l="l" t="t" r="r" b="b"/>
            <a:pathLst>
              <a:path w="10985180" h="10985180">
                <a:moveTo>
                  <a:pt x="0" y="0"/>
                </a:moveTo>
                <a:lnTo>
                  <a:pt x="10985180" y="0"/>
                </a:lnTo>
                <a:lnTo>
                  <a:pt x="10985180" y="10985180"/>
                </a:lnTo>
                <a:lnTo>
                  <a:pt x="0" y="10985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569211" y="5715236"/>
            <a:ext cx="10985180" cy="10985180"/>
          </a:xfrm>
          <a:custGeom>
            <a:avLst/>
            <a:gdLst/>
            <a:ahLst/>
            <a:cxnLst/>
            <a:rect l="l" t="t" r="r" b="b"/>
            <a:pathLst>
              <a:path w="10985180" h="10985180">
                <a:moveTo>
                  <a:pt x="0" y="0"/>
                </a:moveTo>
                <a:lnTo>
                  <a:pt x="10985180" y="0"/>
                </a:lnTo>
                <a:lnTo>
                  <a:pt x="10985180" y="10985179"/>
                </a:lnTo>
                <a:lnTo>
                  <a:pt x="0" y="10985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5143500"/>
            <a:ext cx="4139005" cy="4139005"/>
          </a:xfrm>
          <a:custGeom>
            <a:avLst/>
            <a:gdLst/>
            <a:ahLst/>
            <a:cxnLst/>
            <a:rect l="l" t="t" r="r" b="b"/>
            <a:pathLst>
              <a:path w="4139005" h="4139005">
                <a:moveTo>
                  <a:pt x="0" y="0"/>
                </a:moveTo>
                <a:lnTo>
                  <a:pt x="4139005" y="0"/>
                </a:lnTo>
                <a:lnTo>
                  <a:pt x="4139005" y="4139005"/>
                </a:lnTo>
                <a:lnTo>
                  <a:pt x="0" y="41390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086600" y="516770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115925" y="5139130"/>
            <a:ext cx="4143375" cy="4143375"/>
          </a:xfrm>
          <a:custGeom>
            <a:avLst/>
            <a:gdLst/>
            <a:ahLst/>
            <a:cxnLst/>
            <a:rect l="l" t="t" r="r" b="b"/>
            <a:pathLst>
              <a:path w="4143375" h="4143375">
                <a:moveTo>
                  <a:pt x="0" y="0"/>
                </a:moveTo>
                <a:lnTo>
                  <a:pt x="4143375" y="0"/>
                </a:lnTo>
                <a:lnTo>
                  <a:pt x="4143375" y="4143375"/>
                </a:lnTo>
                <a:lnTo>
                  <a:pt x="0" y="41433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492590" y="825146"/>
            <a:ext cx="13538090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8800">
                <a:solidFill>
                  <a:srgbClr val="000000"/>
                </a:solidFill>
                <a:latin typeface="Atteron"/>
              </a:rPr>
              <a:t>Modelul folosit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74955" y="2101496"/>
            <a:ext cx="13538090" cy="918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09"/>
              </a:lnSpc>
              <a:spcBef>
                <a:spcPct val="0"/>
              </a:spcBef>
            </a:pPr>
            <a:r>
              <a:rPr lang="en-US" sz="5699">
                <a:solidFill>
                  <a:srgbClr val="000000"/>
                </a:solidFill>
                <a:latin typeface="TT Norms Light"/>
              </a:rPr>
              <a:t>Impressionism Oil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5445" y="3359091"/>
            <a:ext cx="18288000" cy="112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TT Norms Light"/>
              </a:rPr>
              <a:t>Principiul lucrării este pictura, am folosit un model care imită cel mai bine urmele lăsate de pensulă.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00065.png">
            <a:extLst>
              <a:ext uri="{FF2B5EF4-FFF2-40B4-BE49-F238E27FC236}">
                <a16:creationId xmlns:a16="http://schemas.microsoft.com/office/drawing/2014/main" id="{8DDC8367-E4C0-4B44-9977-D19DC56B6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68638"/>
            <a:ext cx="7010400" cy="954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00049.png">
            <a:extLst>
              <a:ext uri="{FF2B5EF4-FFF2-40B4-BE49-F238E27FC236}">
                <a16:creationId xmlns:a16="http://schemas.microsoft.com/office/drawing/2014/main" id="{80B46D64-9EC2-4616-9D13-7FA08D496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0" y="350858"/>
            <a:ext cx="6096000" cy="961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876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272047" y="4137298"/>
            <a:ext cx="12299403" cy="12299403"/>
          </a:xfrm>
          <a:custGeom>
            <a:avLst/>
            <a:gdLst/>
            <a:ahLst/>
            <a:cxnLst/>
            <a:rect l="l" t="t" r="r" b="b"/>
            <a:pathLst>
              <a:path w="12299403" h="12299403">
                <a:moveTo>
                  <a:pt x="0" y="0"/>
                </a:moveTo>
                <a:lnTo>
                  <a:pt x="12299404" y="0"/>
                </a:lnTo>
                <a:lnTo>
                  <a:pt x="12299404" y="12299404"/>
                </a:lnTo>
                <a:lnTo>
                  <a:pt x="0" y="12299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894937" y="3307429"/>
            <a:ext cx="12548834" cy="5172144"/>
            <a:chOff x="0" y="-38100"/>
            <a:chExt cx="16731779" cy="6896191"/>
          </a:xfrm>
        </p:grpSpPr>
        <p:sp>
          <p:nvSpPr>
            <p:cNvPr id="4" name="TextBox 4"/>
            <p:cNvSpPr txBox="1"/>
            <p:nvPr/>
          </p:nvSpPr>
          <p:spPr>
            <a:xfrm>
              <a:off x="2609624" y="114152"/>
              <a:ext cx="14122155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000000"/>
                  </a:solidFill>
                  <a:latin typeface="Atteron"/>
                </a:rPr>
                <a:t>Adaugi o descriere textuală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609624" y="3397475"/>
              <a:ext cx="13156547" cy="534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50"/>
                </a:lnSpc>
              </a:pPr>
              <a:r>
                <a:rPr lang="en-US" sz="2300">
                  <a:solidFill>
                    <a:srgbClr val="000000"/>
                  </a:solidFill>
                  <a:latin typeface="TT Norms Light"/>
                </a:rPr>
                <a:t>Creezi în paint viziunea pe care o ai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609624" y="2577253"/>
              <a:ext cx="13156547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000000"/>
                  </a:solidFill>
                  <a:latin typeface="Atteron"/>
                </a:rPr>
                <a:t>Adaugi imaginea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444892" y="6191242"/>
              <a:ext cx="13112656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Atteron"/>
                </a:rPr>
                <a:t>A</a:t>
              </a:r>
              <a:r>
                <a:rPr lang="ro-RO" sz="3000" dirty="0">
                  <a:solidFill>
                    <a:srgbClr val="000000"/>
                  </a:solidFill>
                  <a:latin typeface="Atteron"/>
                </a:rPr>
                <a:t>S</a:t>
              </a:r>
              <a:r>
                <a:rPr lang="en-US" sz="3000" dirty="0" err="1">
                  <a:solidFill>
                    <a:srgbClr val="000000"/>
                  </a:solidFill>
                  <a:latin typeface="Atteron"/>
                </a:rPr>
                <a:t>tepti</a:t>
              </a:r>
              <a:r>
                <a:rPr lang="en-US" sz="3000" dirty="0">
                  <a:solidFill>
                    <a:srgbClr val="000000"/>
                  </a:solidFill>
                  <a:latin typeface="Atteron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Atteron"/>
                </a:rPr>
                <a:t>până</a:t>
              </a:r>
              <a:r>
                <a:rPr lang="en-US" sz="3000" dirty="0">
                  <a:solidFill>
                    <a:srgbClr val="000000"/>
                  </a:solidFill>
                  <a:latin typeface="Atteron"/>
                </a:rPr>
                <a:t> prime</a:t>
              </a:r>
              <a:r>
                <a:rPr lang="ro-RO" sz="3000" dirty="0">
                  <a:solidFill>
                    <a:srgbClr val="000000"/>
                  </a:solidFill>
                  <a:latin typeface="Atteron"/>
                </a:rPr>
                <a:t>S</a:t>
              </a:r>
              <a:r>
                <a:rPr lang="en-US" sz="3000" dirty="0" err="1">
                  <a:solidFill>
                    <a:srgbClr val="000000"/>
                  </a:solidFill>
                  <a:latin typeface="Atteron"/>
                </a:rPr>
                <a:t>ti</a:t>
              </a:r>
              <a:r>
                <a:rPr lang="en-US" sz="3000" dirty="0">
                  <a:solidFill>
                    <a:srgbClr val="000000"/>
                  </a:solidFill>
                  <a:latin typeface="Atteron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Atteron"/>
                </a:rPr>
                <a:t>imaginea</a:t>
              </a:r>
              <a:r>
                <a:rPr lang="en-US" sz="3000" dirty="0">
                  <a:solidFill>
                    <a:srgbClr val="000000"/>
                  </a:solidFill>
                  <a:latin typeface="Atteron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Atteron"/>
                </a:rPr>
                <a:t>retu</a:t>
              </a:r>
              <a:r>
                <a:rPr lang="ro-RO" sz="3000" dirty="0">
                  <a:solidFill>
                    <a:srgbClr val="000000"/>
                  </a:solidFill>
                  <a:latin typeface="Atteron"/>
                </a:rPr>
                <a:t>S</a:t>
              </a:r>
              <a:r>
                <a:rPr lang="en-US" sz="3000" dirty="0" err="1">
                  <a:solidFill>
                    <a:srgbClr val="000000"/>
                  </a:solidFill>
                  <a:latin typeface="Atteron"/>
                </a:rPr>
                <a:t>ată</a:t>
              </a:r>
              <a:r>
                <a:rPr lang="en-US" sz="3000" dirty="0">
                  <a:solidFill>
                    <a:srgbClr val="000000"/>
                  </a:solidFill>
                  <a:latin typeface="Atteron"/>
                </a:rPr>
                <a:t>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7568" y="-38100"/>
              <a:ext cx="2055614" cy="799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39"/>
                </a:lnSpc>
                <a:spcBef>
                  <a:spcPct val="0"/>
                </a:spcBef>
              </a:pPr>
              <a:r>
                <a:rPr lang="en-US" sz="3799">
                  <a:solidFill>
                    <a:srgbClr val="000000"/>
                  </a:solidFill>
                  <a:latin typeface="TT Norms"/>
                </a:rPr>
                <a:t>Pasul 1: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175" y="2424853"/>
              <a:ext cx="2184400" cy="799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39"/>
                </a:lnSpc>
                <a:spcBef>
                  <a:spcPct val="0"/>
                </a:spcBef>
              </a:pPr>
              <a:r>
                <a:rPr lang="en-US" sz="3799">
                  <a:solidFill>
                    <a:srgbClr val="000000"/>
                  </a:solidFill>
                  <a:latin typeface="TT Norms"/>
                </a:rPr>
                <a:t>Pasul 2: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6039689"/>
              <a:ext cx="2190750" cy="799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39"/>
                </a:lnSpc>
                <a:spcBef>
                  <a:spcPct val="0"/>
                </a:spcBef>
              </a:pPr>
              <a:r>
                <a:rPr lang="en-US" sz="3799">
                  <a:solidFill>
                    <a:srgbClr val="000000"/>
                  </a:solidFill>
                  <a:latin typeface="TT Norms"/>
                </a:rPr>
                <a:t>Pasul 3: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84301" y="1414196"/>
            <a:ext cx="17345423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40"/>
              </a:lnSpc>
            </a:pPr>
            <a:r>
              <a:rPr lang="en-US" sz="5700">
                <a:solidFill>
                  <a:srgbClr val="000000"/>
                </a:solidFill>
                <a:latin typeface="Atteron"/>
              </a:rPr>
              <a:t>CUM GENEREZ O ASTFEL DE IMAGINE?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B8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78239" y="-2523075"/>
            <a:ext cx="6716101" cy="6716101"/>
          </a:xfrm>
          <a:custGeom>
            <a:avLst/>
            <a:gdLst/>
            <a:ahLst/>
            <a:cxnLst/>
            <a:rect l="l" t="t" r="r" b="b"/>
            <a:pathLst>
              <a:path w="6716101" h="6716101">
                <a:moveTo>
                  <a:pt x="0" y="0"/>
                </a:moveTo>
                <a:lnTo>
                  <a:pt x="6716101" y="0"/>
                </a:lnTo>
                <a:lnTo>
                  <a:pt x="6716101" y="6716101"/>
                </a:lnTo>
                <a:lnTo>
                  <a:pt x="0" y="67161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578239" y="6928950"/>
            <a:ext cx="6716101" cy="6716101"/>
          </a:xfrm>
          <a:custGeom>
            <a:avLst/>
            <a:gdLst/>
            <a:ahLst/>
            <a:cxnLst/>
            <a:rect l="l" t="t" r="r" b="b"/>
            <a:pathLst>
              <a:path w="6716101" h="6716101">
                <a:moveTo>
                  <a:pt x="0" y="0"/>
                </a:moveTo>
                <a:lnTo>
                  <a:pt x="6716101" y="0"/>
                </a:lnTo>
                <a:lnTo>
                  <a:pt x="6716101" y="6716100"/>
                </a:lnTo>
                <a:lnTo>
                  <a:pt x="0" y="6716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715912" y="2174968"/>
            <a:ext cx="10440755" cy="5475692"/>
          </a:xfrm>
          <a:custGeom>
            <a:avLst/>
            <a:gdLst/>
            <a:ahLst/>
            <a:cxnLst/>
            <a:rect l="l" t="t" r="r" b="b"/>
            <a:pathLst>
              <a:path w="10440755" h="5475692">
                <a:moveTo>
                  <a:pt x="0" y="0"/>
                </a:moveTo>
                <a:lnTo>
                  <a:pt x="10440755" y="0"/>
                </a:lnTo>
                <a:lnTo>
                  <a:pt x="10440755" y="5475693"/>
                </a:lnTo>
                <a:lnTo>
                  <a:pt x="0" y="54756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553307" y="3965353"/>
            <a:ext cx="8765964" cy="260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01"/>
              </a:lnSpc>
            </a:pPr>
            <a:r>
              <a:rPr lang="en-US" sz="8500">
                <a:solidFill>
                  <a:srgbClr val="000000"/>
                </a:solidFill>
                <a:latin typeface="Atteron"/>
              </a:rPr>
              <a:t>componenta de</a:t>
            </a:r>
          </a:p>
          <a:p>
            <a:pPr algn="ctr">
              <a:lnSpc>
                <a:spcPts val="10201"/>
              </a:lnSpc>
            </a:pPr>
            <a:r>
              <a:rPr lang="en-US" sz="8500">
                <a:solidFill>
                  <a:srgbClr val="000000"/>
                </a:solidFill>
                <a:latin typeface="Atteron"/>
              </a:rPr>
              <a:t>desen</a:t>
            </a:r>
          </a:p>
        </p:txBody>
      </p:sp>
      <p:sp>
        <p:nvSpPr>
          <p:cNvPr id="6" name="Freeform 6"/>
          <p:cNvSpPr/>
          <p:nvPr/>
        </p:nvSpPr>
        <p:spPr>
          <a:xfrm>
            <a:off x="8617374" y="1856053"/>
            <a:ext cx="637831" cy="637831"/>
          </a:xfrm>
          <a:custGeom>
            <a:avLst/>
            <a:gdLst/>
            <a:ahLst/>
            <a:cxnLst/>
            <a:rect l="l" t="t" r="r" b="b"/>
            <a:pathLst>
              <a:path w="637831" h="637831">
                <a:moveTo>
                  <a:pt x="0" y="0"/>
                </a:moveTo>
                <a:lnTo>
                  <a:pt x="637831" y="0"/>
                </a:lnTo>
                <a:lnTo>
                  <a:pt x="637831" y="637831"/>
                </a:lnTo>
                <a:lnTo>
                  <a:pt x="0" y="6378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617374" y="7331745"/>
            <a:ext cx="637831" cy="637831"/>
          </a:xfrm>
          <a:custGeom>
            <a:avLst/>
            <a:gdLst/>
            <a:ahLst/>
            <a:cxnLst/>
            <a:rect l="l" t="t" r="r" b="b"/>
            <a:pathLst>
              <a:path w="637831" h="637831">
                <a:moveTo>
                  <a:pt x="0" y="0"/>
                </a:moveTo>
                <a:lnTo>
                  <a:pt x="637831" y="0"/>
                </a:lnTo>
                <a:lnTo>
                  <a:pt x="637831" y="637831"/>
                </a:lnTo>
                <a:lnTo>
                  <a:pt x="0" y="6378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2335267" y="2513397"/>
            <a:ext cx="13617466" cy="765982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31233" y="1386272"/>
            <a:ext cx="17425534" cy="112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TT Norms Light"/>
              </a:rPr>
              <a:t>Un set de trasări devine un layer, tratat ca un obiect separat, astfel că poți să ștergi layer-ul fără a afecta restul desenului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35445" y="522671"/>
            <a:ext cx="17817111" cy="892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4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Atteron"/>
              </a:rPr>
              <a:t>O variantă mai bună pentru Paint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0" y="876300"/>
            <a:ext cx="17817111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49"/>
              </a:lnSpc>
              <a:spcBef>
                <a:spcPct val="0"/>
              </a:spcBef>
            </a:pPr>
            <a:r>
              <a:rPr lang="en-US" sz="5499" dirty="0">
                <a:solidFill>
                  <a:srgbClr val="000000"/>
                </a:solidFill>
                <a:latin typeface="Atteron"/>
              </a:rPr>
              <a:t>DESPRE REPSONSIVENESS</a:t>
            </a:r>
          </a:p>
        </p:txBody>
      </p:sp>
      <p:pic>
        <p:nvPicPr>
          <p:cNvPr id="5" name="responsive">
            <a:hlinkClick r:id="" action="ppaction://media"/>
            <a:extLst>
              <a:ext uri="{FF2B5EF4-FFF2-40B4-BE49-F238E27FC236}">
                <a16:creationId xmlns:a16="http://schemas.microsoft.com/office/drawing/2014/main" id="{BA826A99-D3B0-44F6-994B-5B61D9D9DB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95600" y="2324100"/>
            <a:ext cx="13106400" cy="737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8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B8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3205" y="3883215"/>
            <a:ext cx="17721590" cy="2827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73"/>
              </a:lnSpc>
            </a:pPr>
            <a:r>
              <a:rPr lang="en-US" sz="16624">
                <a:solidFill>
                  <a:srgbClr val="000000"/>
                </a:solidFill>
                <a:latin typeface="Atteron"/>
              </a:rPr>
              <a:t>DEMO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73012" y="471935"/>
            <a:ext cx="6910589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59"/>
              </a:lnSpc>
            </a:pPr>
            <a:r>
              <a:rPr lang="en-US" sz="8799">
                <a:solidFill>
                  <a:srgbClr val="000000"/>
                </a:solidFill>
                <a:latin typeface="Atteron"/>
              </a:rPr>
              <a:t>CUPRINS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09400" y="2079055"/>
            <a:ext cx="6827319" cy="6765807"/>
            <a:chOff x="0" y="0"/>
            <a:chExt cx="9103093" cy="9021076"/>
          </a:xfrm>
        </p:grpSpPr>
        <p:sp>
          <p:nvSpPr>
            <p:cNvPr id="4" name="Freeform 4"/>
            <p:cNvSpPr/>
            <p:nvPr/>
          </p:nvSpPr>
          <p:spPr>
            <a:xfrm>
              <a:off x="0" y="3034364"/>
              <a:ext cx="3034364" cy="3034364"/>
            </a:xfrm>
            <a:custGeom>
              <a:avLst/>
              <a:gdLst/>
              <a:ahLst/>
              <a:cxnLst/>
              <a:rect l="l" t="t" r="r" b="b"/>
              <a:pathLst>
                <a:path w="3034364" h="3034364">
                  <a:moveTo>
                    <a:pt x="0" y="0"/>
                  </a:moveTo>
                  <a:lnTo>
                    <a:pt x="3034364" y="0"/>
                  </a:lnTo>
                  <a:lnTo>
                    <a:pt x="3034364" y="3034364"/>
                  </a:lnTo>
                  <a:lnTo>
                    <a:pt x="0" y="3034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6068728" y="5986712"/>
              <a:ext cx="3034364" cy="3034364"/>
            </a:xfrm>
            <a:custGeom>
              <a:avLst/>
              <a:gdLst/>
              <a:ahLst/>
              <a:cxnLst/>
              <a:rect l="l" t="t" r="r" b="b"/>
              <a:pathLst>
                <a:path w="3034364" h="3034364">
                  <a:moveTo>
                    <a:pt x="0" y="0"/>
                  </a:moveTo>
                  <a:lnTo>
                    <a:pt x="3034365" y="0"/>
                  </a:lnTo>
                  <a:lnTo>
                    <a:pt x="3034365" y="3034364"/>
                  </a:lnTo>
                  <a:lnTo>
                    <a:pt x="0" y="3034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068728" y="0"/>
              <a:ext cx="3034364" cy="3034364"/>
            </a:xfrm>
            <a:custGeom>
              <a:avLst/>
              <a:gdLst/>
              <a:ahLst/>
              <a:cxnLst/>
              <a:rect l="l" t="t" r="r" b="b"/>
              <a:pathLst>
                <a:path w="3034364" h="3034364">
                  <a:moveTo>
                    <a:pt x="0" y="0"/>
                  </a:moveTo>
                  <a:lnTo>
                    <a:pt x="3034365" y="0"/>
                  </a:lnTo>
                  <a:lnTo>
                    <a:pt x="3034365" y="3034364"/>
                  </a:lnTo>
                  <a:lnTo>
                    <a:pt x="0" y="3034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5986712"/>
              <a:ext cx="3034364" cy="3034364"/>
            </a:xfrm>
            <a:custGeom>
              <a:avLst/>
              <a:gdLst/>
              <a:ahLst/>
              <a:cxnLst/>
              <a:rect l="l" t="t" r="r" b="b"/>
              <a:pathLst>
                <a:path w="3034364" h="3034364">
                  <a:moveTo>
                    <a:pt x="0" y="0"/>
                  </a:moveTo>
                  <a:lnTo>
                    <a:pt x="3034364" y="0"/>
                  </a:lnTo>
                  <a:lnTo>
                    <a:pt x="3034364" y="3034364"/>
                  </a:lnTo>
                  <a:lnTo>
                    <a:pt x="0" y="3034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068728" y="2952348"/>
              <a:ext cx="3034364" cy="3034364"/>
            </a:xfrm>
            <a:custGeom>
              <a:avLst/>
              <a:gdLst/>
              <a:ahLst/>
              <a:cxnLst/>
              <a:rect l="l" t="t" r="r" b="b"/>
              <a:pathLst>
                <a:path w="3034364" h="3034364">
                  <a:moveTo>
                    <a:pt x="0" y="0"/>
                  </a:moveTo>
                  <a:lnTo>
                    <a:pt x="3034365" y="0"/>
                  </a:lnTo>
                  <a:lnTo>
                    <a:pt x="3034365" y="3034364"/>
                  </a:lnTo>
                  <a:lnTo>
                    <a:pt x="0" y="3034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3034364" y="2952348"/>
              <a:ext cx="3034364" cy="3034364"/>
            </a:xfrm>
            <a:custGeom>
              <a:avLst/>
              <a:gdLst/>
              <a:ahLst/>
              <a:cxnLst/>
              <a:rect l="l" t="t" r="r" b="b"/>
              <a:pathLst>
                <a:path w="3034364" h="3034364">
                  <a:moveTo>
                    <a:pt x="0" y="0"/>
                  </a:moveTo>
                  <a:lnTo>
                    <a:pt x="3034364" y="0"/>
                  </a:lnTo>
                  <a:lnTo>
                    <a:pt x="3034364" y="3034364"/>
                  </a:lnTo>
                  <a:lnTo>
                    <a:pt x="0" y="3034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3034364" y="5986712"/>
              <a:ext cx="3034364" cy="3034364"/>
            </a:xfrm>
            <a:custGeom>
              <a:avLst/>
              <a:gdLst/>
              <a:ahLst/>
              <a:cxnLst/>
              <a:rect l="l" t="t" r="r" b="b"/>
              <a:pathLst>
                <a:path w="3034364" h="3034364">
                  <a:moveTo>
                    <a:pt x="0" y="0"/>
                  </a:moveTo>
                  <a:lnTo>
                    <a:pt x="3034364" y="0"/>
                  </a:lnTo>
                  <a:lnTo>
                    <a:pt x="3034364" y="3034364"/>
                  </a:lnTo>
                  <a:lnTo>
                    <a:pt x="0" y="3034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12700"/>
              <a:ext cx="3034364" cy="3034364"/>
            </a:xfrm>
            <a:custGeom>
              <a:avLst/>
              <a:gdLst/>
              <a:ahLst/>
              <a:cxnLst/>
              <a:rect l="l" t="t" r="r" b="b"/>
              <a:pathLst>
                <a:path w="3034364" h="3034364">
                  <a:moveTo>
                    <a:pt x="0" y="0"/>
                  </a:moveTo>
                  <a:lnTo>
                    <a:pt x="3034364" y="0"/>
                  </a:lnTo>
                  <a:lnTo>
                    <a:pt x="3034364" y="3034364"/>
                  </a:lnTo>
                  <a:lnTo>
                    <a:pt x="0" y="3034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3034364" y="12700"/>
              <a:ext cx="3034364" cy="3034364"/>
            </a:xfrm>
            <a:custGeom>
              <a:avLst/>
              <a:gdLst/>
              <a:ahLst/>
              <a:cxnLst/>
              <a:rect l="l" t="t" r="r" b="b"/>
              <a:pathLst>
                <a:path w="3034364" h="3034364">
                  <a:moveTo>
                    <a:pt x="0" y="0"/>
                  </a:moveTo>
                  <a:lnTo>
                    <a:pt x="3034364" y="0"/>
                  </a:lnTo>
                  <a:lnTo>
                    <a:pt x="3034364" y="3034364"/>
                  </a:lnTo>
                  <a:lnTo>
                    <a:pt x="0" y="3034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-248380" y="9366132"/>
            <a:ext cx="15587531" cy="55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Garet Italics"/>
              </a:rPr>
              <a:t>"animated oranges with strong background" - AI generated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7895112" y="1769716"/>
            <a:ext cx="9050354" cy="7368407"/>
            <a:chOff x="0" y="-47625"/>
            <a:chExt cx="12067139" cy="9824542"/>
          </a:xfrm>
        </p:grpSpPr>
        <p:sp>
          <p:nvSpPr>
            <p:cNvPr id="15" name="AutoShape 15"/>
            <p:cNvSpPr/>
            <p:nvPr/>
          </p:nvSpPr>
          <p:spPr>
            <a:xfrm>
              <a:off x="0" y="790038"/>
              <a:ext cx="11336625" cy="0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>
              <a:off x="0" y="1851377"/>
              <a:ext cx="11336625" cy="0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>
              <a:off x="0" y="2932482"/>
              <a:ext cx="11336625" cy="0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>
              <a:off x="0" y="3852419"/>
              <a:ext cx="11336625" cy="0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9"/>
            <p:cNvSpPr/>
            <p:nvPr/>
          </p:nvSpPr>
          <p:spPr>
            <a:xfrm>
              <a:off x="0" y="7965035"/>
              <a:ext cx="11336625" cy="0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2013302"/>
              <a:ext cx="12067139" cy="855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107"/>
                </a:lnSpc>
                <a:spcBef>
                  <a:spcPct val="0"/>
                </a:spcBef>
              </a:pPr>
              <a:r>
                <a:rPr lang="en-US" sz="3928" dirty="0" err="1">
                  <a:solidFill>
                    <a:srgbClr val="000000"/>
                  </a:solidFill>
                  <a:latin typeface="TT Norms Light"/>
                </a:rPr>
                <a:t>Posibilă</a:t>
              </a:r>
              <a:r>
                <a:rPr lang="en-US" sz="3928" dirty="0">
                  <a:solidFill>
                    <a:srgbClr val="000000"/>
                  </a:solidFill>
                  <a:latin typeface="TT Norms Light"/>
                </a:rPr>
                <a:t> </a:t>
              </a:r>
              <a:r>
                <a:rPr lang="en-US" sz="3928" dirty="0" err="1">
                  <a:solidFill>
                    <a:srgbClr val="000000"/>
                  </a:solidFill>
                  <a:latin typeface="TT Norms Light"/>
                </a:rPr>
                <a:t>soluție</a:t>
              </a:r>
              <a:endParaRPr lang="en-US" sz="3928" dirty="0">
                <a:solidFill>
                  <a:srgbClr val="000000"/>
                </a:solidFill>
                <a:latin typeface="TT Norms Light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2067139" cy="855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107"/>
                </a:lnSpc>
                <a:spcBef>
                  <a:spcPct val="0"/>
                </a:spcBef>
              </a:pPr>
              <a:r>
                <a:rPr lang="en-US" sz="3928" dirty="0" err="1">
                  <a:solidFill>
                    <a:srgbClr val="000000"/>
                  </a:solidFill>
                  <a:latin typeface="TT Norms Light"/>
                </a:rPr>
                <a:t>Problemă</a:t>
              </a:r>
              <a:r>
                <a:rPr lang="en-US" sz="3928" dirty="0">
                  <a:solidFill>
                    <a:srgbClr val="000000"/>
                  </a:solidFill>
                  <a:latin typeface="TT Norms Light"/>
                </a:rPr>
                <a:t> </a:t>
              </a:r>
              <a:r>
                <a:rPr lang="en-US" sz="3928" dirty="0" err="1">
                  <a:solidFill>
                    <a:srgbClr val="000000"/>
                  </a:solidFill>
                  <a:latin typeface="TT Norms Light"/>
                </a:rPr>
                <a:t>actuală</a:t>
              </a:r>
              <a:endParaRPr lang="en-US" sz="3928" dirty="0">
                <a:solidFill>
                  <a:srgbClr val="000000"/>
                </a:solidFill>
                <a:latin typeface="TT Norms Light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3029421"/>
              <a:ext cx="12067139" cy="855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107"/>
                </a:lnSpc>
                <a:spcBef>
                  <a:spcPct val="0"/>
                </a:spcBef>
              </a:pPr>
              <a:r>
                <a:rPr lang="en-US" sz="3928" dirty="0" err="1">
                  <a:solidFill>
                    <a:srgbClr val="000000"/>
                  </a:solidFill>
                  <a:latin typeface="TT Norms Light"/>
                </a:rPr>
                <a:t>Prezentare</a:t>
              </a:r>
              <a:r>
                <a:rPr lang="en-US" sz="3928" dirty="0">
                  <a:solidFill>
                    <a:srgbClr val="000000"/>
                  </a:solidFill>
                  <a:latin typeface="TT Norms Light"/>
                </a:rPr>
                <a:t> </a:t>
              </a:r>
              <a:r>
                <a:rPr lang="en-US" sz="3928" dirty="0" err="1">
                  <a:solidFill>
                    <a:srgbClr val="000000"/>
                  </a:solidFill>
                  <a:latin typeface="TT Norms Light"/>
                </a:rPr>
                <a:t>BlankCanva</a:t>
              </a:r>
              <a:r>
                <a:rPr lang="en-US" sz="3928" dirty="0">
                  <a:solidFill>
                    <a:srgbClr val="000000"/>
                  </a:solidFill>
                  <a:latin typeface="TT Norms Light"/>
                </a:rPr>
                <a:t>                              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4090544"/>
              <a:ext cx="12067139" cy="855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107"/>
                </a:lnSpc>
                <a:spcBef>
                  <a:spcPct val="0"/>
                </a:spcBef>
              </a:pPr>
              <a:r>
                <a:rPr lang="ro-RO" sz="3928" dirty="0">
                  <a:solidFill>
                    <a:srgbClr val="000000"/>
                  </a:solidFill>
                  <a:latin typeface="TT Norms Light"/>
                </a:rPr>
                <a:t>T</a:t>
              </a:r>
              <a:r>
                <a:rPr lang="en-US" sz="3928" dirty="0" err="1">
                  <a:solidFill>
                    <a:srgbClr val="000000"/>
                  </a:solidFill>
                  <a:latin typeface="TT Norms Light"/>
                </a:rPr>
                <a:t>ehnologii</a:t>
              </a:r>
              <a:r>
                <a:rPr lang="en-US" sz="3928" dirty="0">
                  <a:solidFill>
                    <a:srgbClr val="000000"/>
                  </a:solidFill>
                  <a:latin typeface="TT Norms Light"/>
                </a:rPr>
                <a:t>    </a:t>
              </a:r>
              <a:r>
                <a:rPr lang="ro-RO" sz="3928" dirty="0">
                  <a:solidFill>
                    <a:srgbClr val="000000"/>
                  </a:solidFill>
                  <a:latin typeface="TT Norms Light"/>
                </a:rPr>
                <a:t>                             </a:t>
              </a:r>
              <a:r>
                <a:rPr lang="en-US" sz="3928" dirty="0">
                  <a:solidFill>
                    <a:srgbClr val="000000"/>
                  </a:solidFill>
                  <a:latin typeface="TT Norms Light"/>
                </a:rPr>
                <a:t>                          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5100867"/>
              <a:ext cx="12067139" cy="855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107"/>
                </a:lnSpc>
                <a:spcBef>
                  <a:spcPct val="0"/>
                </a:spcBef>
              </a:pPr>
              <a:r>
                <a:rPr lang="en-US" sz="3928" dirty="0" err="1">
                  <a:solidFill>
                    <a:srgbClr val="000000"/>
                  </a:solidFill>
                  <a:latin typeface="TT Norms Light"/>
                </a:rPr>
                <a:t>Piesa</a:t>
              </a:r>
              <a:r>
                <a:rPr lang="en-US" sz="3928" dirty="0">
                  <a:solidFill>
                    <a:srgbClr val="000000"/>
                  </a:solidFill>
                  <a:latin typeface="TT Norms Light"/>
                </a:rPr>
                <a:t> </a:t>
              </a:r>
              <a:r>
                <a:rPr lang="en-US" sz="3928" dirty="0" err="1">
                  <a:solidFill>
                    <a:srgbClr val="000000"/>
                  </a:solidFill>
                  <a:latin typeface="TT Norms Light"/>
                </a:rPr>
                <a:t>principală</a:t>
              </a:r>
              <a:r>
                <a:rPr lang="en-US" sz="3928" dirty="0">
                  <a:solidFill>
                    <a:srgbClr val="000000"/>
                  </a:solidFill>
                  <a:latin typeface="TT Norms Light"/>
                </a:rPr>
                <a:t>: AI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6174688"/>
              <a:ext cx="12067139" cy="855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107"/>
                </a:lnSpc>
                <a:spcBef>
                  <a:spcPct val="0"/>
                </a:spcBef>
              </a:pPr>
              <a:r>
                <a:rPr lang="en-US" sz="3928" dirty="0" err="1">
                  <a:solidFill>
                    <a:srgbClr val="000000"/>
                  </a:solidFill>
                  <a:latin typeface="TT Norms Light"/>
                </a:rPr>
                <a:t>Piesa</a:t>
              </a:r>
              <a:r>
                <a:rPr lang="en-US" sz="3928" dirty="0">
                  <a:solidFill>
                    <a:srgbClr val="000000"/>
                  </a:solidFill>
                  <a:latin typeface="TT Norms Light"/>
                </a:rPr>
                <a:t> </a:t>
              </a:r>
              <a:r>
                <a:rPr lang="en-US" sz="3928" dirty="0" err="1">
                  <a:solidFill>
                    <a:srgbClr val="000000"/>
                  </a:solidFill>
                  <a:latin typeface="TT Norms Light"/>
                </a:rPr>
                <a:t>secundară</a:t>
              </a:r>
              <a:r>
                <a:rPr lang="en-US" sz="3928" dirty="0">
                  <a:solidFill>
                    <a:srgbClr val="000000"/>
                  </a:solidFill>
                  <a:latin typeface="TT Norms Light"/>
                </a:rPr>
                <a:t>: Paint                                  </a:t>
              </a:r>
            </a:p>
          </p:txBody>
        </p:sp>
        <p:sp>
          <p:nvSpPr>
            <p:cNvPr id="26" name="AutoShape 26"/>
            <p:cNvSpPr/>
            <p:nvPr/>
          </p:nvSpPr>
          <p:spPr>
            <a:xfrm>
              <a:off x="0" y="4913541"/>
              <a:ext cx="11336625" cy="0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7142039"/>
              <a:ext cx="12067139" cy="855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107"/>
                </a:lnSpc>
                <a:spcBef>
                  <a:spcPct val="0"/>
                </a:spcBef>
              </a:pPr>
              <a:r>
                <a:rPr lang="en-US" sz="3928" dirty="0" err="1">
                  <a:solidFill>
                    <a:srgbClr val="000000"/>
                  </a:solidFill>
                  <a:latin typeface="TT Norms Light"/>
                </a:rPr>
                <a:t>Prezentarea</a:t>
              </a:r>
              <a:r>
                <a:rPr lang="en-US" sz="3928" dirty="0">
                  <a:solidFill>
                    <a:srgbClr val="000000"/>
                  </a:solidFill>
                  <a:latin typeface="TT Norms Light"/>
                </a:rPr>
                <a:t> </a:t>
              </a:r>
              <a:r>
                <a:rPr lang="en-US" sz="3928" dirty="0" err="1">
                  <a:solidFill>
                    <a:srgbClr val="000000"/>
                  </a:solidFill>
                  <a:latin typeface="TT Norms Light"/>
                </a:rPr>
                <a:t>funcționalităților</a:t>
              </a:r>
              <a:r>
                <a:rPr lang="en-US" sz="3928" dirty="0">
                  <a:solidFill>
                    <a:srgbClr val="000000"/>
                  </a:solidFill>
                  <a:latin typeface="TT Norms Light"/>
                </a:rPr>
                <a:t>                                                                                   </a:t>
              </a:r>
            </a:p>
          </p:txBody>
        </p:sp>
        <p:sp>
          <p:nvSpPr>
            <p:cNvPr id="28" name="AutoShape 28"/>
            <p:cNvSpPr/>
            <p:nvPr/>
          </p:nvSpPr>
          <p:spPr>
            <a:xfrm>
              <a:off x="0" y="5936563"/>
              <a:ext cx="11336625" cy="0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>
              <a:off x="0" y="6997685"/>
              <a:ext cx="11336625" cy="0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8063460"/>
              <a:ext cx="12067139" cy="855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107"/>
                </a:lnSpc>
                <a:spcBef>
                  <a:spcPct val="0"/>
                </a:spcBef>
              </a:pPr>
              <a:r>
                <a:rPr lang="en-US" sz="3928" dirty="0" err="1">
                  <a:solidFill>
                    <a:srgbClr val="000000"/>
                  </a:solidFill>
                  <a:latin typeface="TT Norms Light"/>
                </a:rPr>
                <a:t>Avantajele</a:t>
              </a:r>
              <a:r>
                <a:rPr lang="en-US" sz="3928" dirty="0">
                  <a:solidFill>
                    <a:srgbClr val="000000"/>
                  </a:solidFill>
                  <a:latin typeface="TT Norms Light"/>
                </a:rPr>
                <a:t> </a:t>
              </a:r>
              <a:r>
                <a:rPr lang="en-US" sz="3928" dirty="0" err="1">
                  <a:solidFill>
                    <a:srgbClr val="000000"/>
                  </a:solidFill>
                  <a:latin typeface="TT Norms Light"/>
                </a:rPr>
                <a:t>aplicației</a:t>
              </a:r>
              <a:r>
                <a:rPr lang="en-US" sz="3928" dirty="0">
                  <a:solidFill>
                    <a:srgbClr val="000000"/>
                  </a:solidFill>
                  <a:latin typeface="TT Norms Light"/>
                </a:rPr>
                <a:t>                                      </a:t>
              </a:r>
            </a:p>
          </p:txBody>
        </p:sp>
        <p:sp>
          <p:nvSpPr>
            <p:cNvPr id="31" name="AutoShape 31"/>
            <p:cNvSpPr/>
            <p:nvPr/>
          </p:nvSpPr>
          <p:spPr>
            <a:xfrm>
              <a:off x="95568" y="8899157"/>
              <a:ext cx="11336625" cy="0"/>
            </a:xfrm>
            <a:prstGeom prst="line">
              <a:avLst/>
            </a:prstGeom>
            <a:ln w="12700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952180"/>
              <a:ext cx="12067139" cy="855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107"/>
                </a:lnSpc>
                <a:spcBef>
                  <a:spcPct val="0"/>
                </a:spcBef>
              </a:pPr>
              <a:r>
                <a:rPr lang="en-US" sz="3928" dirty="0" err="1">
                  <a:solidFill>
                    <a:srgbClr val="000000"/>
                  </a:solidFill>
                  <a:latin typeface="TT Norms Light"/>
                </a:rPr>
                <a:t>Motivatia</a:t>
              </a:r>
              <a:r>
                <a:rPr lang="en-US" sz="3928" dirty="0">
                  <a:solidFill>
                    <a:srgbClr val="000000"/>
                  </a:solidFill>
                  <a:latin typeface="TT Norms Light"/>
                </a:rPr>
                <a:t>                                                              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8921382"/>
              <a:ext cx="12067139" cy="855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107"/>
                </a:lnSpc>
                <a:spcBef>
                  <a:spcPct val="0"/>
                </a:spcBef>
              </a:pPr>
              <a:r>
                <a:rPr lang="en-US" sz="3928" dirty="0">
                  <a:solidFill>
                    <a:srgbClr val="000000"/>
                  </a:solidFill>
                  <a:latin typeface="TT Norms Light"/>
                </a:rPr>
                <a:t>Pe </a:t>
              </a:r>
              <a:r>
                <a:rPr lang="en-US" sz="3928" dirty="0" err="1">
                  <a:solidFill>
                    <a:srgbClr val="000000"/>
                  </a:solidFill>
                  <a:latin typeface="TT Norms Light"/>
                </a:rPr>
                <a:t>viitor</a:t>
              </a:r>
              <a:r>
                <a:rPr lang="en-US" sz="3928" dirty="0">
                  <a:solidFill>
                    <a:srgbClr val="000000"/>
                  </a:solidFill>
                  <a:latin typeface="TT Norms Light"/>
                </a:rPr>
                <a:t>?...                                                           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25912" y="-4369503"/>
            <a:ext cx="10985180" cy="10985180"/>
          </a:xfrm>
          <a:custGeom>
            <a:avLst/>
            <a:gdLst/>
            <a:ahLst/>
            <a:cxnLst/>
            <a:rect l="l" t="t" r="r" b="b"/>
            <a:pathLst>
              <a:path w="10985180" h="10985180">
                <a:moveTo>
                  <a:pt x="0" y="0"/>
                </a:moveTo>
                <a:lnTo>
                  <a:pt x="10985180" y="0"/>
                </a:lnTo>
                <a:lnTo>
                  <a:pt x="10985180" y="10985180"/>
                </a:lnTo>
                <a:lnTo>
                  <a:pt x="0" y="10985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569211" y="5715236"/>
            <a:ext cx="10985180" cy="10985180"/>
          </a:xfrm>
          <a:custGeom>
            <a:avLst/>
            <a:gdLst/>
            <a:ahLst/>
            <a:cxnLst/>
            <a:rect l="l" t="t" r="r" b="b"/>
            <a:pathLst>
              <a:path w="10985180" h="10985180">
                <a:moveTo>
                  <a:pt x="0" y="0"/>
                </a:moveTo>
                <a:lnTo>
                  <a:pt x="10985180" y="0"/>
                </a:lnTo>
                <a:lnTo>
                  <a:pt x="10985180" y="10985179"/>
                </a:lnTo>
                <a:lnTo>
                  <a:pt x="0" y="10985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70333" y="3493124"/>
            <a:ext cx="4917434" cy="4104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40"/>
              </a:lnSpc>
            </a:pPr>
            <a:r>
              <a:rPr lang="en-US" sz="6700" dirty="0">
                <a:solidFill>
                  <a:srgbClr val="000000"/>
                </a:solidFill>
                <a:latin typeface="Atteron"/>
              </a:rPr>
              <a:t>CONTINUT DEDICAT ARTEI DIGITALE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6881490" y="2757488"/>
            <a:ext cx="4268745" cy="4772025"/>
            <a:chOff x="0" y="0"/>
            <a:chExt cx="5691660" cy="6362700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5691660" cy="52159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20"/>
                </a:lnSpc>
              </a:pPr>
              <a:r>
                <a:rPr lang="en-US" sz="5100" dirty="0" err="1">
                  <a:solidFill>
                    <a:srgbClr val="000000"/>
                  </a:solidFill>
                  <a:latin typeface="Atteron"/>
                </a:rPr>
                <a:t>modalitate</a:t>
              </a:r>
              <a:r>
                <a:rPr lang="en-US" sz="5100" dirty="0">
                  <a:solidFill>
                    <a:srgbClr val="000000"/>
                  </a:solidFill>
                  <a:latin typeface="Atteron"/>
                </a:rPr>
                <a:t> u</a:t>
              </a:r>
              <a:r>
                <a:rPr lang="ro-RO" sz="5100" dirty="0">
                  <a:solidFill>
                    <a:srgbClr val="000000"/>
                  </a:solidFill>
                  <a:latin typeface="Atteron"/>
                </a:rPr>
                <a:t>S</a:t>
              </a:r>
              <a:r>
                <a:rPr lang="en-US" sz="5100" dirty="0" err="1">
                  <a:solidFill>
                    <a:srgbClr val="000000"/>
                  </a:solidFill>
                  <a:latin typeface="Atteron"/>
                </a:rPr>
                <a:t>oară</a:t>
              </a:r>
              <a:r>
                <a:rPr lang="en-US" sz="5100" dirty="0">
                  <a:solidFill>
                    <a:srgbClr val="000000"/>
                  </a:solidFill>
                  <a:latin typeface="Atteron"/>
                </a:rPr>
                <a:t> de a intra </a:t>
              </a:r>
              <a:r>
                <a:rPr lang="en-US" sz="5100" dirty="0" err="1">
                  <a:solidFill>
                    <a:srgbClr val="000000"/>
                  </a:solidFill>
                  <a:latin typeface="Atteron"/>
                </a:rPr>
                <a:t>în</a:t>
              </a:r>
              <a:r>
                <a:rPr lang="en-US" sz="5100" dirty="0">
                  <a:solidFill>
                    <a:srgbClr val="000000"/>
                  </a:solidFill>
                  <a:latin typeface="Atteron"/>
                </a:rPr>
                <a:t> contact cu ai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133975"/>
              <a:ext cx="5691660" cy="122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TT Norms Light"/>
                </a:rPr>
                <a:t>Interfața este ușor de folosit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061167" y="3743390"/>
            <a:ext cx="6000634" cy="4001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82"/>
              </a:lnSpc>
            </a:pPr>
            <a:r>
              <a:rPr lang="en-US" sz="6485" dirty="0" err="1">
                <a:solidFill>
                  <a:srgbClr val="000000"/>
                </a:solidFill>
                <a:latin typeface="Atteron"/>
              </a:rPr>
              <a:t>Autentificare</a:t>
            </a:r>
            <a:r>
              <a:rPr lang="en-US" sz="6485" dirty="0">
                <a:solidFill>
                  <a:srgbClr val="000000"/>
                </a:solidFill>
                <a:latin typeface="Atteron"/>
              </a:rPr>
              <a:t> </a:t>
            </a:r>
            <a:r>
              <a:rPr lang="ro-RO" sz="6485" dirty="0">
                <a:solidFill>
                  <a:srgbClr val="000000"/>
                </a:solidFill>
                <a:latin typeface="Atteron"/>
              </a:rPr>
              <a:t>S</a:t>
            </a:r>
            <a:r>
              <a:rPr lang="en-US" sz="6485" dirty="0" err="1">
                <a:solidFill>
                  <a:srgbClr val="000000"/>
                </a:solidFill>
                <a:latin typeface="Atteron"/>
              </a:rPr>
              <a:t>i</a:t>
            </a:r>
            <a:r>
              <a:rPr lang="en-US" sz="6485" dirty="0">
                <a:solidFill>
                  <a:srgbClr val="000000"/>
                </a:solidFill>
                <a:latin typeface="Atteron"/>
              </a:rPr>
              <a:t> </a:t>
            </a:r>
            <a:r>
              <a:rPr lang="en-US" sz="6485" dirty="0" err="1">
                <a:solidFill>
                  <a:srgbClr val="000000"/>
                </a:solidFill>
                <a:latin typeface="Atteron"/>
              </a:rPr>
              <a:t>navigare</a:t>
            </a:r>
            <a:r>
              <a:rPr lang="en-US" sz="6485" dirty="0">
                <a:solidFill>
                  <a:srgbClr val="000000"/>
                </a:solidFill>
                <a:latin typeface="Atteron"/>
              </a:rPr>
              <a:t> </a:t>
            </a:r>
            <a:r>
              <a:rPr lang="en-US" sz="6485" dirty="0" err="1">
                <a:solidFill>
                  <a:srgbClr val="000000"/>
                </a:solidFill>
                <a:latin typeface="Atteron"/>
              </a:rPr>
              <a:t>intuitivă</a:t>
            </a:r>
            <a:r>
              <a:rPr lang="en-US" sz="6485" dirty="0">
                <a:solidFill>
                  <a:srgbClr val="000000"/>
                </a:solidFill>
                <a:latin typeface="Atteron"/>
              </a:rPr>
              <a:t> </a:t>
            </a:r>
            <a:r>
              <a:rPr lang="en-US" sz="6485" dirty="0" err="1">
                <a:solidFill>
                  <a:srgbClr val="000000"/>
                </a:solidFill>
                <a:latin typeface="Atteron"/>
              </a:rPr>
              <a:t>în</a:t>
            </a:r>
            <a:r>
              <a:rPr lang="en-US" sz="6485" dirty="0">
                <a:solidFill>
                  <a:srgbClr val="000000"/>
                </a:solidFill>
                <a:latin typeface="Atteron"/>
              </a:rPr>
              <a:t> </a:t>
            </a:r>
            <a:r>
              <a:rPr lang="en-US" sz="6485" dirty="0" err="1">
                <a:solidFill>
                  <a:srgbClr val="000000"/>
                </a:solidFill>
                <a:latin typeface="Atteron"/>
              </a:rPr>
              <a:t>aplica</a:t>
            </a:r>
            <a:r>
              <a:rPr lang="ro-RO" sz="6485" dirty="0">
                <a:solidFill>
                  <a:srgbClr val="000000"/>
                </a:solidFill>
                <a:latin typeface="Atteron"/>
              </a:rPr>
              <a:t>T</a:t>
            </a:r>
            <a:r>
              <a:rPr lang="en-US" sz="6485" dirty="0" err="1">
                <a:solidFill>
                  <a:srgbClr val="000000"/>
                </a:solidFill>
                <a:latin typeface="Atteron"/>
              </a:rPr>
              <a:t>ie</a:t>
            </a:r>
            <a:endParaRPr lang="en-US" sz="6485" dirty="0">
              <a:solidFill>
                <a:srgbClr val="000000"/>
              </a:solidFill>
              <a:latin typeface="Atteron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6154505" y="2245101"/>
            <a:ext cx="0" cy="7610971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1936960" y="2245101"/>
            <a:ext cx="0" cy="7610971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6239684" y="369342"/>
            <a:ext cx="5697271" cy="1461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439"/>
              </a:lnSpc>
              <a:spcBef>
                <a:spcPct val="0"/>
              </a:spcBef>
            </a:pPr>
            <a:r>
              <a:rPr lang="en-US" sz="8799" dirty="0" err="1">
                <a:solidFill>
                  <a:srgbClr val="000000"/>
                </a:solidFill>
                <a:latin typeface="Atteron"/>
              </a:rPr>
              <a:t>Avantaje</a:t>
            </a:r>
            <a:endParaRPr lang="en-US" sz="8799" dirty="0">
              <a:solidFill>
                <a:srgbClr val="000000"/>
              </a:solidFill>
              <a:latin typeface="Attero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 flipV="1">
            <a:off x="8001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10287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02870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699" y="9248775"/>
            <a:ext cx="17433167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5400000">
            <a:off x="938282" y="9163120"/>
            <a:ext cx="18083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-5400000">
            <a:off x="4368678" y="8415773"/>
            <a:ext cx="1675529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-5399999">
            <a:off x="7845796" y="7719911"/>
            <a:ext cx="3067252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5400000">
            <a:off x="11314421" y="7015556"/>
            <a:ext cx="447596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3652415" y="5401998"/>
            <a:ext cx="4635585" cy="3765885"/>
          </a:xfrm>
          <a:custGeom>
            <a:avLst/>
            <a:gdLst/>
            <a:ahLst/>
            <a:cxnLst/>
            <a:rect l="l" t="t" r="r" b="b"/>
            <a:pathLst>
              <a:path w="4635585" h="3765885">
                <a:moveTo>
                  <a:pt x="0" y="0"/>
                </a:moveTo>
                <a:lnTo>
                  <a:pt x="4635585" y="0"/>
                </a:lnTo>
                <a:lnTo>
                  <a:pt x="4635585" y="3765885"/>
                </a:lnTo>
                <a:lnTo>
                  <a:pt x="0" y="37658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28700" y="6923199"/>
            <a:ext cx="3711660" cy="1977717"/>
            <a:chOff x="0" y="0"/>
            <a:chExt cx="4948880" cy="2636956"/>
          </a:xfrm>
        </p:grpSpPr>
        <p:sp>
          <p:nvSpPr>
            <p:cNvPr id="10" name="TextBox 10"/>
            <p:cNvSpPr txBox="1"/>
            <p:nvPr/>
          </p:nvSpPr>
          <p:spPr>
            <a:xfrm>
              <a:off x="0" y="2102921"/>
              <a:ext cx="4948880" cy="534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50"/>
                </a:lnSpc>
              </a:pPr>
              <a:r>
                <a:rPr lang="en-US" sz="2300">
                  <a:solidFill>
                    <a:srgbClr val="000000"/>
                  </a:solidFill>
                  <a:latin typeface="TT Norms Light"/>
                </a:rPr>
                <a:t>Deployment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948880" cy="196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000000"/>
                  </a:solidFill>
                  <a:latin typeface="Atteron"/>
                </a:rPr>
                <a:t>aplicatia să poată fi folosită de oricine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571215" y="4371901"/>
            <a:ext cx="4708195" cy="2968317"/>
            <a:chOff x="0" y="0"/>
            <a:chExt cx="6277593" cy="3957756"/>
          </a:xfrm>
        </p:grpSpPr>
        <p:sp>
          <p:nvSpPr>
            <p:cNvPr id="13" name="TextBox 13"/>
            <p:cNvSpPr txBox="1"/>
            <p:nvPr/>
          </p:nvSpPr>
          <p:spPr>
            <a:xfrm>
              <a:off x="0" y="3423721"/>
              <a:ext cx="6277593" cy="534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50"/>
                </a:lnSpc>
              </a:pPr>
              <a:r>
                <a:rPr lang="en-US" sz="2300">
                  <a:solidFill>
                    <a:srgbClr val="000000"/>
                  </a:solidFill>
                  <a:latin typeface="TT Norms Light"/>
                </a:rPr>
                <a:t>          Blog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6277593" cy="328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2" lvl="1" indent="-323851">
                <a:lnSpc>
                  <a:spcPts val="39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Atteron"/>
                </a:rPr>
                <a:t>ALGORITM DE SUGESTIE A POSTĂRILOR PE BAZA CELOR SALVATE</a:t>
              </a:r>
            </a:p>
            <a:p>
              <a:pPr marL="647702" lvl="1" indent="-323851">
                <a:lnSpc>
                  <a:spcPts val="39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Atteron"/>
                </a:rPr>
                <a:t>CHAT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384185" y="2495550"/>
            <a:ext cx="4163455" cy="3463617"/>
            <a:chOff x="0" y="0"/>
            <a:chExt cx="5551273" cy="4618156"/>
          </a:xfrm>
        </p:grpSpPr>
        <p:sp>
          <p:nvSpPr>
            <p:cNvPr id="16" name="TextBox 16"/>
            <p:cNvSpPr txBox="1"/>
            <p:nvPr/>
          </p:nvSpPr>
          <p:spPr>
            <a:xfrm>
              <a:off x="0" y="4084121"/>
              <a:ext cx="5551273" cy="534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50"/>
                </a:lnSpc>
              </a:pPr>
              <a:r>
                <a:rPr lang="en-US" sz="2300">
                  <a:solidFill>
                    <a:srgbClr val="000000"/>
                  </a:solidFill>
                  <a:latin typeface="TT Norms Light"/>
                </a:rPr>
                <a:t>Desen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5551273" cy="394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2" lvl="1" indent="-323851">
                <a:lnSpc>
                  <a:spcPts val="39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Atteron"/>
                </a:rPr>
                <a:t>Fiecare stroke să devină un obiect</a:t>
              </a:r>
            </a:p>
            <a:p>
              <a:pPr marL="647702" lvl="1" indent="-323851">
                <a:lnSpc>
                  <a:spcPts val="39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Atteron"/>
                </a:rPr>
                <a:t>blurare și estompare. inserează imagini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552402" y="2249641"/>
            <a:ext cx="4567540" cy="1977717"/>
            <a:chOff x="0" y="0"/>
            <a:chExt cx="6090053" cy="2636956"/>
          </a:xfrm>
        </p:grpSpPr>
        <p:sp>
          <p:nvSpPr>
            <p:cNvPr id="19" name="TextBox 19"/>
            <p:cNvSpPr txBox="1"/>
            <p:nvPr/>
          </p:nvSpPr>
          <p:spPr>
            <a:xfrm>
              <a:off x="0" y="2102921"/>
              <a:ext cx="6090053" cy="534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50"/>
                </a:lnSpc>
              </a:pPr>
              <a:r>
                <a:rPr lang="en-US" sz="2300">
                  <a:solidFill>
                    <a:srgbClr val="000000"/>
                  </a:solidFill>
                  <a:latin typeface="TT Norms Light"/>
                </a:rPr>
                <a:t>A.I.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6090053" cy="196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2" lvl="1" indent="-323851">
                <a:lnSpc>
                  <a:spcPts val="39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Atteron"/>
                </a:rPr>
                <a:t>preprocesoare diverse</a:t>
              </a:r>
            </a:p>
            <a:p>
              <a:pPr marL="647702" lvl="1" indent="-323851">
                <a:lnSpc>
                  <a:spcPts val="39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Atteron"/>
                </a:rPr>
                <a:t>modele diverse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906498" y="2009775"/>
            <a:ext cx="7667724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000000"/>
                </a:solidFill>
                <a:latin typeface="Atteron"/>
              </a:rPr>
              <a:t>DIRECTII DE VIITOR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B8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5724207" y="5811689"/>
            <a:ext cx="6716101" cy="6716101"/>
          </a:xfrm>
          <a:custGeom>
            <a:avLst/>
            <a:gdLst/>
            <a:ahLst/>
            <a:cxnLst/>
            <a:rect l="l" t="t" r="r" b="b"/>
            <a:pathLst>
              <a:path w="6716101" h="6716101">
                <a:moveTo>
                  <a:pt x="0" y="0"/>
                </a:moveTo>
                <a:lnTo>
                  <a:pt x="6716101" y="0"/>
                </a:lnTo>
                <a:lnTo>
                  <a:pt x="6716101" y="6716101"/>
                </a:lnTo>
                <a:lnTo>
                  <a:pt x="0" y="67161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>
            <a:off x="3715912" y="2174968"/>
            <a:ext cx="10440755" cy="5475692"/>
          </a:xfrm>
          <a:custGeom>
            <a:avLst/>
            <a:gdLst/>
            <a:ahLst/>
            <a:cxnLst/>
            <a:rect l="l" t="t" r="r" b="b"/>
            <a:pathLst>
              <a:path w="10440755" h="5475692">
                <a:moveTo>
                  <a:pt x="0" y="0"/>
                </a:moveTo>
                <a:lnTo>
                  <a:pt x="10440755" y="0"/>
                </a:lnTo>
                <a:lnTo>
                  <a:pt x="10440755" y="5475693"/>
                </a:lnTo>
                <a:lnTo>
                  <a:pt x="0" y="54756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662809" y="1722353"/>
            <a:ext cx="962382" cy="962382"/>
          </a:xfrm>
          <a:custGeom>
            <a:avLst/>
            <a:gdLst/>
            <a:ahLst/>
            <a:cxnLst/>
            <a:rect l="l" t="t" r="r" b="b"/>
            <a:pathLst>
              <a:path w="962382" h="962382">
                <a:moveTo>
                  <a:pt x="0" y="0"/>
                </a:moveTo>
                <a:lnTo>
                  <a:pt x="962382" y="0"/>
                </a:lnTo>
                <a:lnTo>
                  <a:pt x="962382" y="962381"/>
                </a:lnTo>
                <a:lnTo>
                  <a:pt x="0" y="9623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215780" y="4233141"/>
            <a:ext cx="9331833" cy="1819005"/>
            <a:chOff x="-2722520" y="1676224"/>
            <a:chExt cx="12442443" cy="2425340"/>
          </a:xfrm>
        </p:grpSpPr>
        <p:sp>
          <p:nvSpPr>
            <p:cNvPr id="6" name="TextBox 6"/>
            <p:cNvSpPr txBox="1"/>
            <p:nvPr/>
          </p:nvSpPr>
          <p:spPr>
            <a:xfrm rot="21007540">
              <a:off x="-2722520" y="1676224"/>
              <a:ext cx="12442443" cy="18124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558"/>
                </a:lnSpc>
                <a:spcBef>
                  <a:spcPct val="0"/>
                </a:spcBef>
              </a:pPr>
              <a:r>
                <a:rPr lang="ro-RO" sz="10558" dirty="0">
                  <a:solidFill>
                    <a:srgbClr val="F6F3E4"/>
                  </a:solidFill>
                  <a:latin typeface="Bukhari Script Bold"/>
                </a:rPr>
                <a:t>Vă mulțumesc!</a:t>
              </a:r>
              <a:endParaRPr lang="en-US" sz="10558" dirty="0">
                <a:solidFill>
                  <a:srgbClr val="F6F3E4"/>
                </a:solidFill>
                <a:latin typeface="Bukhari Script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 rot="21084639">
              <a:off x="842689" y="2477188"/>
              <a:ext cx="5846856" cy="16243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503"/>
                </a:lnSpc>
                <a:spcBef>
                  <a:spcPct val="0"/>
                </a:spcBef>
              </a:pPr>
              <a:endParaRPr lang="en-US" sz="9503" dirty="0">
                <a:solidFill>
                  <a:srgbClr val="F6F3E4"/>
                </a:solidFill>
                <a:latin typeface="Bukhari Script Bold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66714" y="-6087438"/>
            <a:ext cx="13149783" cy="13149783"/>
          </a:xfrm>
          <a:custGeom>
            <a:avLst/>
            <a:gdLst/>
            <a:ahLst/>
            <a:cxnLst/>
            <a:rect l="l" t="t" r="r" b="b"/>
            <a:pathLst>
              <a:path w="13149783" h="13149783">
                <a:moveTo>
                  <a:pt x="0" y="0"/>
                </a:moveTo>
                <a:lnTo>
                  <a:pt x="13149783" y="0"/>
                </a:lnTo>
                <a:lnTo>
                  <a:pt x="13149783" y="13149783"/>
                </a:lnTo>
                <a:lnTo>
                  <a:pt x="0" y="13149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322238" y="791337"/>
            <a:ext cx="16434851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359"/>
              </a:lnSpc>
            </a:pPr>
            <a:r>
              <a:rPr lang="en-US" sz="10299">
                <a:solidFill>
                  <a:srgbClr val="000000"/>
                </a:solidFill>
                <a:latin typeface="Atteron"/>
              </a:rPr>
              <a:t>PROBLEMĂ ACTUALĂ</a:t>
            </a:r>
          </a:p>
        </p:txBody>
      </p:sp>
      <p:sp>
        <p:nvSpPr>
          <p:cNvPr id="4" name="Freeform 4"/>
          <p:cNvSpPr/>
          <p:nvPr/>
        </p:nvSpPr>
        <p:spPr>
          <a:xfrm>
            <a:off x="-1485920" y="5912810"/>
            <a:ext cx="8059243" cy="8059243"/>
          </a:xfrm>
          <a:custGeom>
            <a:avLst/>
            <a:gdLst/>
            <a:ahLst/>
            <a:cxnLst/>
            <a:rect l="l" t="t" r="r" b="b"/>
            <a:pathLst>
              <a:path w="8059243" h="8059243">
                <a:moveTo>
                  <a:pt x="0" y="0"/>
                </a:moveTo>
                <a:lnTo>
                  <a:pt x="8059243" y="0"/>
                </a:lnTo>
                <a:lnTo>
                  <a:pt x="8059243" y="8059243"/>
                </a:lnTo>
                <a:lnTo>
                  <a:pt x="0" y="8059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838599" y="6623852"/>
            <a:ext cx="637831" cy="637831"/>
          </a:xfrm>
          <a:custGeom>
            <a:avLst/>
            <a:gdLst/>
            <a:ahLst/>
            <a:cxnLst/>
            <a:rect l="l" t="t" r="r" b="b"/>
            <a:pathLst>
              <a:path w="637831" h="637831">
                <a:moveTo>
                  <a:pt x="0" y="0"/>
                </a:moveTo>
                <a:lnTo>
                  <a:pt x="637832" y="0"/>
                </a:lnTo>
                <a:lnTo>
                  <a:pt x="637832" y="637831"/>
                </a:lnTo>
                <a:lnTo>
                  <a:pt x="0" y="6378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7724" y="2286762"/>
            <a:ext cx="17952552" cy="730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67"/>
              </a:lnSpc>
            </a:pPr>
            <a:endParaRPr/>
          </a:p>
          <a:p>
            <a:pPr marL="1206994" lvl="1" indent="-603497">
              <a:lnSpc>
                <a:spcPts val="7267"/>
              </a:lnSpc>
              <a:buFont typeface="Arial"/>
              <a:buChar char="•"/>
            </a:pPr>
            <a:r>
              <a:rPr lang="en-US" sz="5590">
                <a:solidFill>
                  <a:srgbClr val="000000"/>
                </a:solidFill>
                <a:latin typeface="Barlow Light"/>
              </a:rPr>
              <a:t>Rețelele sociale devin un mediu prea divers, iar pictura digitală nu are o platformă exclusiv dedicată.</a:t>
            </a:r>
          </a:p>
          <a:p>
            <a:pPr>
              <a:lnSpc>
                <a:spcPts val="7267"/>
              </a:lnSpc>
            </a:pPr>
            <a:endParaRPr lang="en-US" sz="5590">
              <a:solidFill>
                <a:srgbClr val="000000"/>
              </a:solidFill>
              <a:latin typeface="Barlow Light"/>
            </a:endParaRPr>
          </a:p>
          <a:p>
            <a:pPr marL="1206994" lvl="1" indent="-603497">
              <a:lnSpc>
                <a:spcPts val="7267"/>
              </a:lnSpc>
              <a:buFont typeface="Arial"/>
              <a:buChar char="•"/>
            </a:pPr>
            <a:r>
              <a:rPr lang="en-US" sz="5590">
                <a:solidFill>
                  <a:srgbClr val="000000"/>
                </a:solidFill>
                <a:latin typeface="Barlow Light"/>
              </a:rPr>
              <a:t>Tehnologii de creație a artei digitale pot fi prea complexe.</a:t>
            </a:r>
          </a:p>
          <a:p>
            <a:pPr>
              <a:lnSpc>
                <a:spcPts val="7267"/>
              </a:lnSpc>
            </a:pPr>
            <a:endParaRPr lang="en-US" sz="5590">
              <a:solidFill>
                <a:srgbClr val="000000"/>
              </a:solidFill>
              <a:latin typeface="Barlow Light"/>
            </a:endParaRPr>
          </a:p>
          <a:p>
            <a:pPr marL="1206994" lvl="1" indent="-603497">
              <a:lnSpc>
                <a:spcPts val="7267"/>
              </a:lnSpc>
              <a:spcBef>
                <a:spcPct val="0"/>
              </a:spcBef>
              <a:buFont typeface="Arial"/>
              <a:buChar char="•"/>
            </a:pPr>
            <a:r>
              <a:rPr lang="en-US" sz="5590">
                <a:solidFill>
                  <a:srgbClr val="000000"/>
                </a:solidFill>
                <a:latin typeface="Barlow Light"/>
              </a:rPr>
              <a:t>O problemă este lipsa de unelte pentru a desena.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69512" y="9542279"/>
            <a:ext cx="148977" cy="55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TT Norms Light"/>
              </a:rPr>
              <a:t>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 flipV="1">
            <a:off x="8022771" y="-19303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10287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02870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473196" y="1600491"/>
            <a:ext cx="6670804" cy="6670804"/>
          </a:xfrm>
          <a:custGeom>
            <a:avLst/>
            <a:gdLst/>
            <a:ahLst/>
            <a:cxnLst/>
            <a:rect l="l" t="t" r="r" b="b"/>
            <a:pathLst>
              <a:path w="6670804" h="6670804">
                <a:moveTo>
                  <a:pt x="0" y="0"/>
                </a:moveTo>
                <a:lnTo>
                  <a:pt x="6670804" y="0"/>
                </a:lnTo>
                <a:lnTo>
                  <a:pt x="6670804" y="6670803"/>
                </a:lnTo>
                <a:lnTo>
                  <a:pt x="0" y="66708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98801" y="311982"/>
            <a:ext cx="14262519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239"/>
              </a:lnSpc>
            </a:pPr>
            <a:r>
              <a:rPr lang="en-US" sz="10199" dirty="0">
                <a:solidFill>
                  <a:srgbClr val="000000"/>
                </a:solidFill>
                <a:latin typeface="Atteron"/>
              </a:rPr>
              <a:t>MOTIVA</a:t>
            </a:r>
            <a:r>
              <a:rPr lang="ro-RO" sz="10199" dirty="0">
                <a:solidFill>
                  <a:srgbClr val="000000"/>
                </a:solidFill>
                <a:latin typeface="Atteron"/>
              </a:rPr>
              <a:t>T</a:t>
            </a:r>
            <a:r>
              <a:rPr lang="en-US" sz="10199" dirty="0">
                <a:solidFill>
                  <a:srgbClr val="000000"/>
                </a:solidFill>
                <a:latin typeface="Atteron"/>
              </a:rPr>
              <a:t>IA</a:t>
            </a:r>
            <a:r>
              <a:rPr lang="ro-RO" sz="10199" dirty="0">
                <a:solidFill>
                  <a:srgbClr val="000000"/>
                </a:solidFill>
                <a:latin typeface="Atteron"/>
              </a:rPr>
              <a:t> </a:t>
            </a:r>
            <a:endParaRPr lang="en-US" sz="10199" dirty="0">
              <a:solidFill>
                <a:srgbClr val="000000"/>
              </a:solidFill>
              <a:latin typeface="Atteron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0" y="1759268"/>
            <a:ext cx="18165289" cy="821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67"/>
              </a:lnSpc>
            </a:pPr>
            <a:endParaRPr dirty="0"/>
          </a:p>
          <a:p>
            <a:pPr marL="1206994" lvl="1" indent="-603497">
              <a:lnSpc>
                <a:spcPts val="7267"/>
              </a:lnSpc>
              <a:buFont typeface="Arial"/>
              <a:buChar char="•"/>
            </a:pPr>
            <a:r>
              <a:rPr lang="en-US" sz="5590" dirty="0" err="1">
                <a:solidFill>
                  <a:srgbClr val="000000"/>
                </a:solidFill>
                <a:latin typeface="Barlow Light"/>
              </a:rPr>
              <a:t>Încercările</a:t>
            </a:r>
            <a:r>
              <a:rPr lang="en-US" sz="5590" dirty="0">
                <a:solidFill>
                  <a:srgbClr val="000000"/>
                </a:solidFill>
                <a:latin typeface="Barlow Light"/>
              </a:rPr>
              <a:t> de </a:t>
            </a:r>
            <a:r>
              <a:rPr lang="en-US" sz="5590" dirty="0" err="1">
                <a:solidFill>
                  <a:srgbClr val="000000"/>
                </a:solidFill>
                <a:latin typeface="Barlow Light"/>
              </a:rPr>
              <a:t>desen</a:t>
            </a:r>
            <a:r>
              <a:rPr lang="en-US" sz="5590" dirty="0">
                <a:solidFill>
                  <a:srgbClr val="000000"/>
                </a:solidFill>
                <a:latin typeface="Barlow Light"/>
              </a:rPr>
              <a:t> digital </a:t>
            </a:r>
            <a:r>
              <a:rPr lang="en-US" sz="5590" dirty="0" err="1">
                <a:solidFill>
                  <a:srgbClr val="000000"/>
                </a:solidFill>
                <a:latin typeface="Barlow Light"/>
              </a:rPr>
              <a:t>realizate</a:t>
            </a:r>
            <a:r>
              <a:rPr lang="en-US" sz="5590" dirty="0">
                <a:solidFill>
                  <a:srgbClr val="000000"/>
                </a:solidFill>
                <a:latin typeface="Barlow Light"/>
              </a:rPr>
              <a:t> cu mouse-ul </a:t>
            </a:r>
            <a:r>
              <a:rPr lang="en-US" sz="5590" dirty="0" err="1">
                <a:solidFill>
                  <a:srgbClr val="000000"/>
                </a:solidFill>
                <a:latin typeface="Barlow Light"/>
              </a:rPr>
              <a:t>și</a:t>
            </a:r>
            <a:r>
              <a:rPr lang="en-US" sz="5590" dirty="0">
                <a:solidFill>
                  <a:srgbClr val="000000"/>
                </a:solidFill>
                <a:latin typeface="Barlow Light"/>
              </a:rPr>
              <a:t> </a:t>
            </a:r>
            <a:r>
              <a:rPr lang="en-US" sz="5590" dirty="0" err="1">
                <a:solidFill>
                  <a:srgbClr val="000000"/>
                </a:solidFill>
                <a:latin typeface="Barlow Light"/>
              </a:rPr>
              <a:t>fără</a:t>
            </a:r>
            <a:r>
              <a:rPr lang="en-US" sz="5590" dirty="0">
                <a:solidFill>
                  <a:srgbClr val="000000"/>
                </a:solidFill>
                <a:latin typeface="Barlow Light"/>
              </a:rPr>
              <a:t> </a:t>
            </a:r>
            <a:r>
              <a:rPr lang="en-US" sz="5590" dirty="0" err="1">
                <a:solidFill>
                  <a:srgbClr val="000000"/>
                </a:solidFill>
                <a:latin typeface="Barlow Light"/>
              </a:rPr>
              <a:t>unelte</a:t>
            </a:r>
            <a:r>
              <a:rPr lang="en-US" sz="5590" dirty="0">
                <a:solidFill>
                  <a:srgbClr val="000000"/>
                </a:solidFill>
                <a:latin typeface="Barlow Light"/>
              </a:rPr>
              <a:t> nu </a:t>
            </a:r>
            <a:r>
              <a:rPr lang="en-US" sz="5590" dirty="0" err="1">
                <a:solidFill>
                  <a:srgbClr val="000000"/>
                </a:solidFill>
                <a:latin typeface="Barlow Light"/>
              </a:rPr>
              <a:t>vor</a:t>
            </a:r>
            <a:r>
              <a:rPr lang="en-US" sz="5590" dirty="0">
                <a:solidFill>
                  <a:srgbClr val="000000"/>
                </a:solidFill>
                <a:latin typeface="Barlow Light"/>
              </a:rPr>
              <a:t> </a:t>
            </a:r>
            <a:r>
              <a:rPr lang="en-US" sz="5590" dirty="0" err="1">
                <a:solidFill>
                  <a:srgbClr val="000000"/>
                </a:solidFill>
                <a:latin typeface="Barlow Light"/>
              </a:rPr>
              <a:t>excela</a:t>
            </a:r>
            <a:r>
              <a:rPr lang="en-US" sz="5590" dirty="0">
                <a:solidFill>
                  <a:srgbClr val="000000"/>
                </a:solidFill>
                <a:latin typeface="Barlow Light"/>
              </a:rPr>
              <a:t> </a:t>
            </a:r>
            <a:r>
              <a:rPr lang="en-US" sz="5590" dirty="0" err="1">
                <a:solidFill>
                  <a:srgbClr val="000000"/>
                </a:solidFill>
                <a:latin typeface="Barlow Light"/>
              </a:rPr>
              <a:t>niciodată</a:t>
            </a:r>
            <a:r>
              <a:rPr lang="en-US" sz="5590" dirty="0">
                <a:solidFill>
                  <a:srgbClr val="000000"/>
                </a:solidFill>
                <a:latin typeface="Barlow Light"/>
              </a:rPr>
              <a:t> </a:t>
            </a:r>
            <a:r>
              <a:rPr lang="en-US" sz="5590" dirty="0" err="1">
                <a:solidFill>
                  <a:srgbClr val="000000"/>
                </a:solidFill>
                <a:latin typeface="Barlow Light"/>
              </a:rPr>
              <a:t>vizual</a:t>
            </a:r>
            <a:r>
              <a:rPr lang="en-US" sz="5590" dirty="0">
                <a:solidFill>
                  <a:srgbClr val="000000"/>
                </a:solidFill>
                <a:latin typeface="Barlow Light"/>
              </a:rPr>
              <a:t>, </a:t>
            </a:r>
            <a:r>
              <a:rPr lang="en-US" sz="5590" dirty="0" err="1">
                <a:solidFill>
                  <a:srgbClr val="000000"/>
                </a:solidFill>
                <a:latin typeface="Barlow Light"/>
              </a:rPr>
              <a:t>decât</a:t>
            </a:r>
            <a:r>
              <a:rPr lang="en-US" sz="5590" dirty="0">
                <a:solidFill>
                  <a:srgbClr val="000000"/>
                </a:solidFill>
                <a:latin typeface="Barlow Light"/>
              </a:rPr>
              <a:t> </a:t>
            </a:r>
            <a:r>
              <a:rPr lang="en-US" sz="5590" dirty="0" err="1">
                <a:solidFill>
                  <a:srgbClr val="000000"/>
                </a:solidFill>
                <a:latin typeface="Barlow Light"/>
              </a:rPr>
              <a:t>în</a:t>
            </a:r>
            <a:r>
              <a:rPr lang="en-US" sz="5590" dirty="0">
                <a:solidFill>
                  <a:srgbClr val="000000"/>
                </a:solidFill>
                <a:latin typeface="Barlow Light"/>
              </a:rPr>
              <a:t> </a:t>
            </a:r>
            <a:r>
              <a:rPr lang="en-US" sz="5590" dirty="0" err="1">
                <a:solidFill>
                  <a:srgbClr val="000000"/>
                </a:solidFill>
                <a:latin typeface="Barlow Light"/>
              </a:rPr>
              <a:t>condiții</a:t>
            </a:r>
            <a:r>
              <a:rPr lang="en-US" sz="5590" dirty="0">
                <a:solidFill>
                  <a:srgbClr val="000000"/>
                </a:solidFill>
                <a:latin typeface="Barlow Light"/>
              </a:rPr>
              <a:t> </a:t>
            </a:r>
            <a:r>
              <a:rPr lang="en-US" sz="5590" dirty="0" err="1">
                <a:solidFill>
                  <a:srgbClr val="000000"/>
                </a:solidFill>
                <a:latin typeface="Barlow Light"/>
              </a:rPr>
              <a:t>îndelungate</a:t>
            </a:r>
            <a:r>
              <a:rPr lang="en-US" sz="5590" dirty="0">
                <a:solidFill>
                  <a:srgbClr val="000000"/>
                </a:solidFill>
                <a:latin typeface="Barlow Light"/>
              </a:rPr>
              <a:t> de </a:t>
            </a:r>
            <a:r>
              <a:rPr lang="en-US" sz="5590" dirty="0" err="1">
                <a:solidFill>
                  <a:srgbClr val="000000"/>
                </a:solidFill>
                <a:latin typeface="Barlow Light"/>
              </a:rPr>
              <a:t>timp.</a:t>
            </a:r>
            <a:endParaRPr lang="en-US" sz="5590" dirty="0">
              <a:solidFill>
                <a:srgbClr val="000000"/>
              </a:solidFill>
              <a:latin typeface="Barlow Light"/>
            </a:endParaRPr>
          </a:p>
          <a:p>
            <a:pPr>
              <a:lnSpc>
                <a:spcPts val="7267"/>
              </a:lnSpc>
            </a:pPr>
            <a:endParaRPr lang="en-US" sz="5590" dirty="0">
              <a:solidFill>
                <a:srgbClr val="000000"/>
              </a:solidFill>
              <a:latin typeface="Barlow Light"/>
            </a:endParaRPr>
          </a:p>
          <a:p>
            <a:pPr marL="1206994" lvl="1" indent="-603497">
              <a:lnSpc>
                <a:spcPts val="7267"/>
              </a:lnSpc>
              <a:buFont typeface="Arial"/>
              <a:buChar char="•"/>
            </a:pPr>
            <a:r>
              <a:rPr lang="en-US" sz="5590" dirty="0" err="1">
                <a:solidFill>
                  <a:srgbClr val="000000"/>
                </a:solidFill>
                <a:latin typeface="Barlow Light"/>
              </a:rPr>
              <a:t>Vreau</a:t>
            </a:r>
            <a:r>
              <a:rPr lang="en-US" sz="5590" dirty="0">
                <a:solidFill>
                  <a:srgbClr val="000000"/>
                </a:solidFill>
                <a:latin typeface="Barlow Light"/>
              </a:rPr>
              <a:t> </a:t>
            </a:r>
            <a:r>
              <a:rPr lang="en-US" sz="5590" dirty="0" err="1">
                <a:solidFill>
                  <a:srgbClr val="000000"/>
                </a:solidFill>
                <a:latin typeface="Barlow Light"/>
              </a:rPr>
              <a:t>să</a:t>
            </a:r>
            <a:r>
              <a:rPr lang="en-US" sz="5590" dirty="0">
                <a:solidFill>
                  <a:srgbClr val="000000"/>
                </a:solidFill>
                <a:latin typeface="Barlow Light"/>
              </a:rPr>
              <a:t> </a:t>
            </a:r>
            <a:r>
              <a:rPr lang="en-US" sz="5590" dirty="0" err="1">
                <a:solidFill>
                  <a:srgbClr val="000000"/>
                </a:solidFill>
                <a:latin typeface="Barlow Light"/>
              </a:rPr>
              <a:t>creez</a:t>
            </a:r>
            <a:r>
              <a:rPr lang="en-US" sz="5590" dirty="0">
                <a:solidFill>
                  <a:srgbClr val="000000"/>
                </a:solidFill>
                <a:latin typeface="Barlow Light"/>
              </a:rPr>
              <a:t> </a:t>
            </a:r>
            <a:r>
              <a:rPr lang="en-US" sz="5590" dirty="0" err="1">
                <a:solidFill>
                  <a:srgbClr val="000000"/>
                </a:solidFill>
                <a:latin typeface="Barlow Light"/>
              </a:rPr>
              <a:t>artă</a:t>
            </a:r>
            <a:r>
              <a:rPr lang="en-US" sz="5590" dirty="0">
                <a:solidFill>
                  <a:srgbClr val="000000"/>
                </a:solidFill>
                <a:latin typeface="Barlow Light"/>
              </a:rPr>
              <a:t> </a:t>
            </a:r>
            <a:r>
              <a:rPr lang="en-US" sz="5590" dirty="0" err="1">
                <a:solidFill>
                  <a:srgbClr val="000000"/>
                </a:solidFill>
                <a:latin typeface="Barlow Light"/>
              </a:rPr>
              <a:t>indiferent</a:t>
            </a:r>
            <a:r>
              <a:rPr lang="en-US" sz="5590" dirty="0">
                <a:solidFill>
                  <a:srgbClr val="000000"/>
                </a:solidFill>
                <a:latin typeface="Barlow Light"/>
              </a:rPr>
              <a:t> de </a:t>
            </a:r>
            <a:r>
              <a:rPr lang="en-US" sz="5590" dirty="0" err="1">
                <a:solidFill>
                  <a:srgbClr val="000000"/>
                </a:solidFill>
                <a:latin typeface="Barlow Light"/>
              </a:rPr>
              <a:t>experiența</a:t>
            </a:r>
            <a:r>
              <a:rPr lang="en-US" sz="5590" dirty="0">
                <a:solidFill>
                  <a:srgbClr val="000000"/>
                </a:solidFill>
                <a:latin typeface="Barlow Light"/>
              </a:rPr>
              <a:t> </a:t>
            </a:r>
            <a:r>
              <a:rPr lang="en-US" sz="5590" dirty="0" err="1">
                <a:solidFill>
                  <a:srgbClr val="000000"/>
                </a:solidFill>
                <a:latin typeface="Barlow Light"/>
              </a:rPr>
              <a:t>mea</a:t>
            </a:r>
            <a:r>
              <a:rPr lang="en-US" sz="5590" dirty="0">
                <a:solidFill>
                  <a:srgbClr val="000000"/>
                </a:solidFill>
                <a:latin typeface="Barlow Light"/>
              </a:rPr>
              <a:t> </a:t>
            </a:r>
            <a:r>
              <a:rPr lang="en-US" sz="5590" dirty="0" err="1">
                <a:solidFill>
                  <a:srgbClr val="000000"/>
                </a:solidFill>
                <a:latin typeface="Barlow Light"/>
              </a:rPr>
              <a:t>anterioară</a:t>
            </a:r>
            <a:r>
              <a:rPr lang="en-US" sz="5590" dirty="0">
                <a:solidFill>
                  <a:srgbClr val="000000"/>
                </a:solidFill>
                <a:latin typeface="Barlow Light"/>
              </a:rPr>
              <a:t>, </a:t>
            </a:r>
            <a:r>
              <a:rPr lang="en-US" sz="5590" dirty="0" err="1">
                <a:solidFill>
                  <a:srgbClr val="000000"/>
                </a:solidFill>
                <a:latin typeface="Barlow Light"/>
              </a:rPr>
              <a:t>și</a:t>
            </a:r>
            <a:r>
              <a:rPr lang="en-US" sz="5590" dirty="0">
                <a:solidFill>
                  <a:srgbClr val="000000"/>
                </a:solidFill>
                <a:latin typeface="Barlow Light"/>
              </a:rPr>
              <a:t> </a:t>
            </a:r>
            <a:r>
              <a:rPr lang="en-US" sz="5590" dirty="0" err="1">
                <a:solidFill>
                  <a:srgbClr val="000000"/>
                </a:solidFill>
                <a:latin typeface="Barlow Light"/>
              </a:rPr>
              <a:t>să</a:t>
            </a:r>
            <a:r>
              <a:rPr lang="en-US" sz="5590" dirty="0">
                <a:solidFill>
                  <a:srgbClr val="000000"/>
                </a:solidFill>
                <a:latin typeface="Barlow Light"/>
              </a:rPr>
              <a:t> </a:t>
            </a:r>
            <a:r>
              <a:rPr lang="en-US" sz="5590" dirty="0" err="1">
                <a:solidFill>
                  <a:srgbClr val="000000"/>
                </a:solidFill>
                <a:latin typeface="Barlow Light"/>
              </a:rPr>
              <a:t>testez</a:t>
            </a:r>
            <a:r>
              <a:rPr lang="en-US" sz="5590" dirty="0">
                <a:solidFill>
                  <a:srgbClr val="000000"/>
                </a:solidFill>
                <a:latin typeface="Barlow Light"/>
              </a:rPr>
              <a:t> </a:t>
            </a:r>
            <a:r>
              <a:rPr lang="en-US" sz="5590" dirty="0" err="1">
                <a:solidFill>
                  <a:srgbClr val="000000"/>
                </a:solidFill>
                <a:latin typeface="Barlow Light"/>
              </a:rPr>
              <a:t>limitele</a:t>
            </a:r>
            <a:r>
              <a:rPr lang="en-US" sz="5590" dirty="0">
                <a:solidFill>
                  <a:srgbClr val="000000"/>
                </a:solidFill>
                <a:latin typeface="Barlow Light"/>
              </a:rPr>
              <a:t> </a:t>
            </a:r>
            <a:r>
              <a:rPr lang="en-US" sz="5590" dirty="0" err="1">
                <a:solidFill>
                  <a:srgbClr val="000000"/>
                </a:solidFill>
                <a:latin typeface="Barlow Light"/>
              </a:rPr>
              <a:t>inteligenței</a:t>
            </a:r>
            <a:r>
              <a:rPr lang="en-US" sz="5590" dirty="0">
                <a:solidFill>
                  <a:srgbClr val="000000"/>
                </a:solidFill>
                <a:latin typeface="Barlow Light"/>
              </a:rPr>
              <a:t> </a:t>
            </a:r>
            <a:r>
              <a:rPr lang="en-US" sz="5590" dirty="0" err="1">
                <a:solidFill>
                  <a:srgbClr val="000000"/>
                </a:solidFill>
                <a:latin typeface="Barlow Light"/>
              </a:rPr>
              <a:t>artificiale</a:t>
            </a:r>
            <a:r>
              <a:rPr lang="en-US" sz="5590" dirty="0">
                <a:solidFill>
                  <a:srgbClr val="000000"/>
                </a:solidFill>
                <a:latin typeface="Barlow Light"/>
              </a:rPr>
              <a:t> pe </a:t>
            </a:r>
            <a:r>
              <a:rPr lang="en-US" sz="5590" dirty="0" err="1">
                <a:solidFill>
                  <a:srgbClr val="000000"/>
                </a:solidFill>
                <a:latin typeface="Barlow Light"/>
              </a:rPr>
              <a:t>această</a:t>
            </a:r>
            <a:r>
              <a:rPr lang="en-US" sz="5590" dirty="0">
                <a:solidFill>
                  <a:srgbClr val="000000"/>
                </a:solidFill>
                <a:latin typeface="Barlow Light"/>
              </a:rPr>
              <a:t> </a:t>
            </a:r>
            <a:r>
              <a:rPr lang="en-US" sz="5590" dirty="0" err="1">
                <a:solidFill>
                  <a:srgbClr val="000000"/>
                </a:solidFill>
                <a:latin typeface="Barlow Light"/>
              </a:rPr>
              <a:t>ramură</a:t>
            </a:r>
            <a:r>
              <a:rPr lang="en-US" sz="5590" dirty="0">
                <a:solidFill>
                  <a:srgbClr val="000000"/>
                </a:solidFill>
                <a:latin typeface="Barlow Light"/>
              </a:rPr>
              <a:t>.</a:t>
            </a:r>
          </a:p>
          <a:p>
            <a:pPr>
              <a:lnSpc>
                <a:spcPts val="7267"/>
              </a:lnSpc>
              <a:spcBef>
                <a:spcPct val="0"/>
              </a:spcBef>
            </a:pPr>
            <a:endParaRPr lang="en-US" sz="5590" dirty="0">
              <a:solidFill>
                <a:srgbClr val="000000"/>
              </a:solidFill>
              <a:latin typeface="Barlow Ligh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021738" y="9542279"/>
            <a:ext cx="244525" cy="55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TT Norms Light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DFC0CF-170D-4B6F-B06C-5ABA19CB75B2}"/>
              </a:ext>
            </a:extLst>
          </p:cNvPr>
          <p:cNvSpPr txBox="1"/>
          <p:nvPr/>
        </p:nvSpPr>
        <p:spPr>
          <a:xfrm>
            <a:off x="6123782" y="1793088"/>
            <a:ext cx="60404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5400" dirty="0">
                <a:latin typeface="Abril Fatface" panose="02000503000000020003" pitchFamily="2" charset="0"/>
              </a:rPr>
              <a:t>Pasiune personală</a:t>
            </a:r>
            <a:endParaRPr lang="en-US" sz="5400" dirty="0">
              <a:latin typeface="Abril Fatface" panose="02000503000000020003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E8C7A5-B393-4FFC-9A8F-CB21DADED564}"/>
              </a:ext>
            </a:extLst>
          </p:cNvPr>
          <p:cNvSpPr txBox="1"/>
          <p:nvPr/>
        </p:nvSpPr>
        <p:spPr>
          <a:xfrm>
            <a:off x="10820400" y="1008850"/>
            <a:ext cx="2872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dirty="0"/>
              <a:t>,</a:t>
            </a:r>
            <a:endParaRPr lang="en-US" sz="3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89157" y="248577"/>
            <a:ext cx="10985180" cy="10985180"/>
            <a:chOff x="0" y="0"/>
            <a:chExt cx="14646907" cy="1464690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646907" cy="14646907"/>
            </a:xfrm>
            <a:custGeom>
              <a:avLst/>
              <a:gdLst/>
              <a:ahLst/>
              <a:cxnLst/>
              <a:rect l="l" t="t" r="r" b="b"/>
              <a:pathLst>
                <a:path w="14646907" h="14646907">
                  <a:moveTo>
                    <a:pt x="0" y="0"/>
                  </a:moveTo>
                  <a:lnTo>
                    <a:pt x="14646907" y="0"/>
                  </a:lnTo>
                  <a:lnTo>
                    <a:pt x="14646907" y="14646907"/>
                  </a:lnTo>
                  <a:lnTo>
                    <a:pt x="0" y="14646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5400000">
              <a:off x="2854266" y="5055190"/>
              <a:ext cx="8663505" cy="4536526"/>
            </a:xfrm>
            <a:custGeom>
              <a:avLst/>
              <a:gdLst/>
              <a:ahLst/>
              <a:cxnLst/>
              <a:rect l="l" t="t" r="r" b="b"/>
              <a:pathLst>
                <a:path w="8663505" h="4536526">
                  <a:moveTo>
                    <a:pt x="0" y="0"/>
                  </a:moveTo>
                  <a:lnTo>
                    <a:pt x="8663505" y="0"/>
                  </a:lnTo>
                  <a:lnTo>
                    <a:pt x="8663505" y="4536527"/>
                  </a:lnTo>
                  <a:lnTo>
                    <a:pt x="0" y="4536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6760797" y="6898232"/>
              <a:ext cx="850442" cy="850442"/>
            </a:xfrm>
            <a:custGeom>
              <a:avLst/>
              <a:gdLst/>
              <a:ahLst/>
              <a:cxnLst/>
              <a:rect l="l" t="t" r="r" b="b"/>
              <a:pathLst>
                <a:path w="850442" h="850442">
                  <a:moveTo>
                    <a:pt x="0" y="0"/>
                  </a:moveTo>
                  <a:lnTo>
                    <a:pt x="850442" y="0"/>
                  </a:lnTo>
                  <a:lnTo>
                    <a:pt x="850442" y="850442"/>
                  </a:lnTo>
                  <a:lnTo>
                    <a:pt x="0" y="8504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2505656" y="1028700"/>
            <a:ext cx="12476091" cy="2304768"/>
            <a:chOff x="0" y="0"/>
            <a:chExt cx="16634788" cy="3073025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16634788" cy="1812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559"/>
                </a:lnSpc>
              </a:pPr>
              <a:r>
                <a:rPr lang="en-US" sz="8799" dirty="0">
                  <a:solidFill>
                    <a:srgbClr val="000000"/>
                  </a:solidFill>
                  <a:latin typeface="Atteron"/>
                </a:rPr>
                <a:t>POSIBILĂ SOLU</a:t>
              </a:r>
              <a:r>
                <a:rPr lang="ro-RO" sz="8799" dirty="0">
                  <a:solidFill>
                    <a:srgbClr val="000000"/>
                  </a:solidFill>
                  <a:latin typeface="Atteron"/>
                </a:rPr>
                <a:t>T</a:t>
              </a:r>
              <a:r>
                <a:rPr lang="en-US" sz="8799" dirty="0">
                  <a:solidFill>
                    <a:srgbClr val="000000"/>
                  </a:solidFill>
                  <a:latin typeface="Atteron"/>
                </a:rPr>
                <a:t>IE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902509"/>
              <a:ext cx="16634788" cy="1170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150"/>
                </a:lnSpc>
              </a:pPr>
              <a:r>
                <a:rPr lang="en-US" sz="5500">
                  <a:solidFill>
                    <a:srgbClr val="000000"/>
                  </a:solidFill>
                  <a:latin typeface="Atteron"/>
                </a:rPr>
                <a:t>o mână de ajutor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67724" y="3948483"/>
            <a:ext cx="17952552" cy="473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4278" lvl="1" indent="-517139">
              <a:lnSpc>
                <a:spcPts val="6227"/>
              </a:lnSpc>
              <a:buFont typeface="Arial"/>
              <a:buChar char="•"/>
            </a:pPr>
            <a:r>
              <a:rPr lang="en-US" sz="4790">
                <a:solidFill>
                  <a:srgbClr val="000000"/>
                </a:solidFill>
                <a:latin typeface="Barlow Light"/>
              </a:rPr>
              <a:t>O platformă social media dedicată exclusiv desenului digital.</a:t>
            </a:r>
          </a:p>
          <a:p>
            <a:pPr>
              <a:lnSpc>
                <a:spcPts val="6227"/>
              </a:lnSpc>
            </a:pPr>
            <a:endParaRPr lang="en-US" sz="4790">
              <a:solidFill>
                <a:srgbClr val="000000"/>
              </a:solidFill>
              <a:latin typeface="Barlow Light"/>
            </a:endParaRPr>
          </a:p>
          <a:p>
            <a:pPr marL="1034278" lvl="1" indent="-517139">
              <a:lnSpc>
                <a:spcPts val="6227"/>
              </a:lnSpc>
              <a:buFont typeface="Arial"/>
              <a:buChar char="•"/>
            </a:pPr>
            <a:r>
              <a:rPr lang="en-US" sz="4790">
                <a:solidFill>
                  <a:srgbClr val="000000"/>
                </a:solidFill>
                <a:latin typeface="Barlow Light"/>
              </a:rPr>
              <a:t>Componentă de desen inclusă.</a:t>
            </a:r>
          </a:p>
          <a:p>
            <a:pPr>
              <a:lnSpc>
                <a:spcPts val="6227"/>
              </a:lnSpc>
            </a:pPr>
            <a:endParaRPr lang="en-US" sz="4790">
              <a:solidFill>
                <a:srgbClr val="000000"/>
              </a:solidFill>
              <a:latin typeface="Barlow Light"/>
            </a:endParaRPr>
          </a:p>
          <a:p>
            <a:pPr marL="1034278" lvl="1" indent="-517139">
              <a:lnSpc>
                <a:spcPts val="6227"/>
              </a:lnSpc>
              <a:spcBef>
                <a:spcPct val="0"/>
              </a:spcBef>
              <a:buFont typeface="Arial"/>
              <a:buChar char="•"/>
            </a:pPr>
            <a:r>
              <a:rPr lang="en-US" sz="4790">
                <a:solidFill>
                  <a:srgbClr val="000000"/>
                </a:solidFill>
                <a:latin typeface="Barlow Light"/>
              </a:rPr>
              <a:t>Transformare completă a desenului conform viziunilor autorului de către inteligență artificială.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022854" y="9542279"/>
            <a:ext cx="242292" cy="55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TT Norms Light"/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827576-4BA7-446D-8806-50E208BE2816}"/>
              </a:ext>
            </a:extLst>
          </p:cNvPr>
          <p:cNvSpPr txBox="1"/>
          <p:nvPr/>
        </p:nvSpPr>
        <p:spPr>
          <a:xfrm>
            <a:off x="12115800" y="1594545"/>
            <a:ext cx="2872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dirty="0"/>
              <a:t>,</a:t>
            </a:r>
            <a:endParaRPr lang="en-US" sz="3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 flipV="1">
            <a:off x="8001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10287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02870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314526" y="4455237"/>
            <a:ext cx="8257175" cy="8257175"/>
          </a:xfrm>
          <a:custGeom>
            <a:avLst/>
            <a:gdLst/>
            <a:ahLst/>
            <a:cxnLst/>
            <a:rect l="l" t="t" r="r" b="b"/>
            <a:pathLst>
              <a:path w="8257175" h="8257175">
                <a:moveTo>
                  <a:pt x="0" y="0"/>
                </a:moveTo>
                <a:lnTo>
                  <a:pt x="8257175" y="0"/>
                </a:lnTo>
                <a:lnTo>
                  <a:pt x="8257175" y="8257175"/>
                </a:lnTo>
                <a:lnTo>
                  <a:pt x="0" y="82571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72445" y="2971494"/>
            <a:ext cx="6299568" cy="6299568"/>
          </a:xfrm>
          <a:custGeom>
            <a:avLst/>
            <a:gdLst/>
            <a:ahLst/>
            <a:cxnLst/>
            <a:rect l="l" t="t" r="r" b="b"/>
            <a:pathLst>
              <a:path w="6299568" h="6299568">
                <a:moveTo>
                  <a:pt x="0" y="0"/>
                </a:moveTo>
                <a:lnTo>
                  <a:pt x="6299568" y="0"/>
                </a:lnTo>
                <a:lnTo>
                  <a:pt x="6299568" y="6299568"/>
                </a:lnTo>
                <a:lnTo>
                  <a:pt x="0" y="62995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45298" y="2971494"/>
            <a:ext cx="6757069" cy="6227438"/>
          </a:xfrm>
          <a:custGeom>
            <a:avLst/>
            <a:gdLst/>
            <a:ahLst/>
            <a:cxnLst/>
            <a:rect l="l" t="t" r="r" b="b"/>
            <a:pathLst>
              <a:path w="6757069" h="6227438">
                <a:moveTo>
                  <a:pt x="0" y="0"/>
                </a:moveTo>
                <a:lnTo>
                  <a:pt x="6757069" y="0"/>
                </a:lnTo>
                <a:lnTo>
                  <a:pt x="6757069" y="6227438"/>
                </a:lnTo>
                <a:lnTo>
                  <a:pt x="0" y="62274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45298" y="1028700"/>
            <a:ext cx="17842702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59"/>
              </a:lnSpc>
            </a:pPr>
            <a:r>
              <a:rPr lang="en-US" sz="8799">
                <a:solidFill>
                  <a:srgbClr val="000000"/>
                </a:solidFill>
                <a:latin typeface="Atteron"/>
              </a:rPr>
              <a:t>CUM AR ARĂTA ACEST AJUTOR?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20621" y="9542279"/>
            <a:ext cx="246757" cy="55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TT Norms Light"/>
              </a:rPr>
              <a:t>4</a:t>
            </a:r>
          </a:p>
        </p:txBody>
      </p:sp>
      <p:sp>
        <p:nvSpPr>
          <p:cNvPr id="8" name="Freeform 8"/>
          <p:cNvSpPr/>
          <p:nvPr/>
        </p:nvSpPr>
        <p:spPr>
          <a:xfrm rot="-5400000">
            <a:off x="8670316" y="5406796"/>
            <a:ext cx="1434179" cy="1428964"/>
          </a:xfrm>
          <a:custGeom>
            <a:avLst/>
            <a:gdLst/>
            <a:ahLst/>
            <a:cxnLst/>
            <a:rect l="l" t="t" r="r" b="b"/>
            <a:pathLst>
              <a:path w="1434179" h="1428964">
                <a:moveTo>
                  <a:pt x="0" y="0"/>
                </a:moveTo>
                <a:lnTo>
                  <a:pt x="1434180" y="0"/>
                </a:lnTo>
                <a:lnTo>
                  <a:pt x="1434180" y="1428964"/>
                </a:lnTo>
                <a:lnTo>
                  <a:pt x="0" y="14289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948739" y="5829178"/>
            <a:ext cx="728661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TT Norms Light"/>
              </a:rPr>
              <a:t>AI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547440" y="184985"/>
            <a:ext cx="9917030" cy="9917030"/>
          </a:xfrm>
          <a:custGeom>
            <a:avLst/>
            <a:gdLst/>
            <a:ahLst/>
            <a:cxnLst/>
            <a:rect l="l" t="t" r="r" b="b"/>
            <a:pathLst>
              <a:path w="9917030" h="9917030">
                <a:moveTo>
                  <a:pt x="0" y="0"/>
                </a:moveTo>
                <a:lnTo>
                  <a:pt x="9917030" y="0"/>
                </a:lnTo>
                <a:lnTo>
                  <a:pt x="9917030" y="9917030"/>
                </a:lnTo>
                <a:lnTo>
                  <a:pt x="0" y="9917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97316" y="184985"/>
            <a:ext cx="9917030" cy="9917030"/>
          </a:xfrm>
          <a:custGeom>
            <a:avLst/>
            <a:gdLst/>
            <a:ahLst/>
            <a:cxnLst/>
            <a:rect l="l" t="t" r="r" b="b"/>
            <a:pathLst>
              <a:path w="9917030" h="9917030">
                <a:moveTo>
                  <a:pt x="0" y="0"/>
                </a:moveTo>
                <a:lnTo>
                  <a:pt x="9917029" y="0"/>
                </a:lnTo>
                <a:lnTo>
                  <a:pt x="9917029" y="9917030"/>
                </a:lnTo>
                <a:lnTo>
                  <a:pt x="0" y="99170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986275" y="6014006"/>
            <a:ext cx="8300725" cy="55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0"/>
              </a:lnSpc>
            </a:pPr>
            <a:endParaRPr/>
          </a:p>
        </p:txBody>
      </p:sp>
      <p:sp>
        <p:nvSpPr>
          <p:cNvPr id="6" name="Freeform 6"/>
          <p:cNvSpPr/>
          <p:nvPr/>
        </p:nvSpPr>
        <p:spPr>
          <a:xfrm>
            <a:off x="14178400" y="4944278"/>
            <a:ext cx="637831" cy="637831"/>
          </a:xfrm>
          <a:custGeom>
            <a:avLst/>
            <a:gdLst/>
            <a:ahLst/>
            <a:cxnLst/>
            <a:rect l="l" t="t" r="r" b="b"/>
            <a:pathLst>
              <a:path w="637831" h="637831">
                <a:moveTo>
                  <a:pt x="0" y="0"/>
                </a:moveTo>
                <a:lnTo>
                  <a:pt x="637831" y="0"/>
                </a:lnTo>
                <a:lnTo>
                  <a:pt x="637831" y="637831"/>
                </a:lnTo>
                <a:lnTo>
                  <a:pt x="0" y="6378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165750" y="-200025"/>
            <a:ext cx="8550250" cy="1873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398"/>
              </a:lnSpc>
            </a:pPr>
            <a:r>
              <a:rPr lang="en-US" sz="10999" dirty="0" err="1">
                <a:solidFill>
                  <a:srgbClr val="EF761E"/>
                </a:solidFill>
                <a:latin typeface="Abril Fatface"/>
              </a:rPr>
              <a:t>BlankCanva</a:t>
            </a:r>
            <a:endParaRPr lang="en-US" sz="10999" dirty="0">
              <a:solidFill>
                <a:srgbClr val="EF761E"/>
              </a:solidFill>
              <a:latin typeface="Abril Fatfac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60405" y="1644672"/>
            <a:ext cx="17567189" cy="1670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61"/>
              </a:lnSpc>
              <a:spcBef>
                <a:spcPct val="0"/>
              </a:spcBef>
            </a:pPr>
            <a:r>
              <a:rPr lang="en-US" sz="3431">
                <a:solidFill>
                  <a:srgbClr val="000000"/>
                </a:solidFill>
                <a:latin typeface="TT Norms Light"/>
              </a:rPr>
              <a:t>Platformă blog de desen digital în cadrul căreia desenezi și retușezi folosind inteligență artificială (Stable Diffusion) astfel încât fiecare imagine pare făcută de un adevărat profesionist.</a:t>
            </a:r>
          </a:p>
        </p:txBody>
      </p:sp>
      <p:sp>
        <p:nvSpPr>
          <p:cNvPr id="9" name="Freeform 9"/>
          <p:cNvSpPr/>
          <p:nvPr/>
        </p:nvSpPr>
        <p:spPr>
          <a:xfrm>
            <a:off x="3369590" y="3075901"/>
            <a:ext cx="14918410" cy="7211099"/>
          </a:xfrm>
          <a:custGeom>
            <a:avLst/>
            <a:gdLst/>
            <a:ahLst/>
            <a:cxnLst/>
            <a:rect l="l" t="t" r="r" b="b"/>
            <a:pathLst>
              <a:path w="14918410" h="7211099">
                <a:moveTo>
                  <a:pt x="0" y="0"/>
                </a:moveTo>
                <a:lnTo>
                  <a:pt x="14918410" y="0"/>
                </a:lnTo>
                <a:lnTo>
                  <a:pt x="14918410" y="7211099"/>
                </a:lnTo>
                <a:lnTo>
                  <a:pt x="0" y="721109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017273" y="9542279"/>
            <a:ext cx="253454" cy="55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TT Norms Light"/>
              </a:rPr>
              <a:t>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>
            <a:off x="-1149377" y="-15171"/>
            <a:ext cx="11618421" cy="11618421"/>
          </a:xfrm>
          <a:custGeom>
            <a:avLst/>
            <a:gdLst/>
            <a:ahLst/>
            <a:cxnLst/>
            <a:rect l="l" t="t" r="r" b="b"/>
            <a:pathLst>
              <a:path w="11618421" h="11618421">
                <a:moveTo>
                  <a:pt x="11618421" y="0"/>
                </a:moveTo>
                <a:lnTo>
                  <a:pt x="0" y="0"/>
                </a:lnTo>
                <a:lnTo>
                  <a:pt x="0" y="11618421"/>
                </a:lnTo>
                <a:lnTo>
                  <a:pt x="11618421" y="11618421"/>
                </a:lnTo>
                <a:lnTo>
                  <a:pt x="1161842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559700" y="-1891110"/>
            <a:ext cx="9102331" cy="9102331"/>
          </a:xfrm>
          <a:custGeom>
            <a:avLst/>
            <a:gdLst/>
            <a:ahLst/>
            <a:cxnLst/>
            <a:rect l="l" t="t" r="r" b="b"/>
            <a:pathLst>
              <a:path w="9102331" h="9102331">
                <a:moveTo>
                  <a:pt x="0" y="0"/>
                </a:moveTo>
                <a:lnTo>
                  <a:pt x="9102331" y="0"/>
                </a:lnTo>
                <a:lnTo>
                  <a:pt x="9102331" y="9102331"/>
                </a:lnTo>
                <a:lnTo>
                  <a:pt x="0" y="9102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199507" y="2071989"/>
            <a:ext cx="720384" cy="720384"/>
          </a:xfrm>
          <a:custGeom>
            <a:avLst/>
            <a:gdLst/>
            <a:ahLst/>
            <a:cxnLst/>
            <a:rect l="l" t="t" r="r" b="b"/>
            <a:pathLst>
              <a:path w="720384" h="720384">
                <a:moveTo>
                  <a:pt x="0" y="0"/>
                </a:moveTo>
                <a:lnTo>
                  <a:pt x="720385" y="0"/>
                </a:lnTo>
                <a:lnTo>
                  <a:pt x="720385" y="720385"/>
                </a:lnTo>
                <a:lnTo>
                  <a:pt x="0" y="7203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954181" y="3314713"/>
            <a:ext cx="932992" cy="1030000"/>
          </a:xfrm>
          <a:custGeom>
            <a:avLst/>
            <a:gdLst/>
            <a:ahLst/>
            <a:cxnLst/>
            <a:rect l="l" t="t" r="r" b="b"/>
            <a:pathLst>
              <a:path w="932992" h="1030000">
                <a:moveTo>
                  <a:pt x="0" y="0"/>
                </a:moveTo>
                <a:lnTo>
                  <a:pt x="932992" y="0"/>
                </a:lnTo>
                <a:lnTo>
                  <a:pt x="932992" y="1030000"/>
                </a:lnTo>
                <a:lnTo>
                  <a:pt x="0" y="1030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954181" y="4739246"/>
            <a:ext cx="860690" cy="877835"/>
          </a:xfrm>
          <a:custGeom>
            <a:avLst/>
            <a:gdLst/>
            <a:ahLst/>
            <a:cxnLst/>
            <a:rect l="l" t="t" r="r" b="b"/>
            <a:pathLst>
              <a:path w="860690" h="877835">
                <a:moveTo>
                  <a:pt x="0" y="0"/>
                </a:moveTo>
                <a:lnTo>
                  <a:pt x="860690" y="0"/>
                </a:lnTo>
                <a:lnTo>
                  <a:pt x="860690" y="877835"/>
                </a:lnTo>
                <a:lnTo>
                  <a:pt x="0" y="8778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516807" y="7928273"/>
            <a:ext cx="1063031" cy="779556"/>
          </a:xfrm>
          <a:custGeom>
            <a:avLst/>
            <a:gdLst/>
            <a:ahLst/>
            <a:cxnLst/>
            <a:rect l="l" t="t" r="r" b="b"/>
            <a:pathLst>
              <a:path w="1063031" h="779556">
                <a:moveTo>
                  <a:pt x="0" y="0"/>
                </a:moveTo>
                <a:lnTo>
                  <a:pt x="1063031" y="0"/>
                </a:lnTo>
                <a:lnTo>
                  <a:pt x="1063031" y="779556"/>
                </a:lnTo>
                <a:lnTo>
                  <a:pt x="0" y="77955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229278" y="3193370"/>
            <a:ext cx="1052088" cy="1272687"/>
          </a:xfrm>
          <a:custGeom>
            <a:avLst/>
            <a:gdLst/>
            <a:ahLst/>
            <a:cxnLst/>
            <a:rect l="l" t="t" r="r" b="b"/>
            <a:pathLst>
              <a:path w="1052088" h="1272687">
                <a:moveTo>
                  <a:pt x="0" y="0"/>
                </a:moveTo>
                <a:lnTo>
                  <a:pt x="1052088" y="0"/>
                </a:lnTo>
                <a:lnTo>
                  <a:pt x="1052088" y="1272687"/>
                </a:lnTo>
                <a:lnTo>
                  <a:pt x="0" y="127268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229278" y="4679343"/>
            <a:ext cx="1115338" cy="1141984"/>
          </a:xfrm>
          <a:custGeom>
            <a:avLst/>
            <a:gdLst/>
            <a:ahLst/>
            <a:cxnLst/>
            <a:rect l="l" t="t" r="r" b="b"/>
            <a:pathLst>
              <a:path w="1115338" h="1141984">
                <a:moveTo>
                  <a:pt x="0" y="0"/>
                </a:moveTo>
                <a:lnTo>
                  <a:pt x="1115338" y="0"/>
                </a:lnTo>
                <a:lnTo>
                  <a:pt x="1115338" y="1141984"/>
                </a:lnTo>
                <a:lnTo>
                  <a:pt x="0" y="114198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240684" y="6013322"/>
            <a:ext cx="1103932" cy="1103932"/>
          </a:xfrm>
          <a:custGeom>
            <a:avLst/>
            <a:gdLst/>
            <a:ahLst/>
            <a:cxnLst/>
            <a:rect l="l" t="t" r="r" b="b"/>
            <a:pathLst>
              <a:path w="1103932" h="1103932">
                <a:moveTo>
                  <a:pt x="0" y="0"/>
                </a:moveTo>
                <a:lnTo>
                  <a:pt x="1103932" y="0"/>
                </a:lnTo>
                <a:lnTo>
                  <a:pt x="1103932" y="1103933"/>
                </a:lnTo>
                <a:lnTo>
                  <a:pt x="0" y="110393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229278" y="2172003"/>
            <a:ext cx="10552632" cy="1087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74"/>
              </a:lnSpc>
            </a:pPr>
            <a:r>
              <a:rPr lang="en-US" sz="7228">
                <a:solidFill>
                  <a:srgbClr val="000000"/>
                </a:solidFill>
                <a:latin typeface="Atteron"/>
              </a:rPr>
              <a:t>BACKEND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09761" y="2172003"/>
            <a:ext cx="10552632" cy="1087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74"/>
              </a:lnSpc>
            </a:pPr>
            <a:r>
              <a:rPr lang="en-US" sz="7228">
                <a:solidFill>
                  <a:srgbClr val="000000"/>
                </a:solidFill>
                <a:latin typeface="Atteron"/>
              </a:rPr>
              <a:t>AUTENTIFICARE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034539" y="3427547"/>
            <a:ext cx="2580191" cy="633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8"/>
              </a:lnSpc>
              <a:spcBef>
                <a:spcPct val="0"/>
              </a:spcBef>
            </a:pPr>
            <a:r>
              <a:rPr lang="en-US" sz="3952">
                <a:solidFill>
                  <a:srgbClr val="000000"/>
                </a:solidFill>
                <a:latin typeface="TT Norms Light"/>
              </a:rPr>
              <a:t>NextAuth.js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048323" y="4810018"/>
            <a:ext cx="2552624" cy="633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8"/>
              </a:lnSpc>
              <a:spcBef>
                <a:spcPct val="0"/>
              </a:spcBef>
            </a:pPr>
            <a:r>
              <a:rPr lang="en-US" sz="3952">
                <a:solidFill>
                  <a:srgbClr val="000000"/>
                </a:solidFill>
                <a:latin typeface="TT Norms Light"/>
              </a:rPr>
              <a:t>Google API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009761" y="6840502"/>
            <a:ext cx="10552632" cy="1087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74"/>
              </a:lnSpc>
            </a:pPr>
            <a:r>
              <a:rPr lang="en-US" sz="7228">
                <a:solidFill>
                  <a:srgbClr val="000000"/>
                </a:solidFill>
                <a:latin typeface="Atteron"/>
              </a:rPr>
              <a:t>VIRTUALIZARE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57728" y="8074464"/>
            <a:ext cx="1611316" cy="633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8"/>
              </a:lnSpc>
              <a:spcBef>
                <a:spcPct val="0"/>
              </a:spcBef>
            </a:pPr>
            <a:r>
              <a:rPr lang="en-US" sz="3952">
                <a:solidFill>
                  <a:srgbClr val="000000"/>
                </a:solidFill>
                <a:latin typeface="TT Norms Light"/>
              </a:rPr>
              <a:t>Docker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612315" y="3493981"/>
            <a:ext cx="1503402" cy="633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8"/>
              </a:lnSpc>
              <a:spcBef>
                <a:spcPct val="0"/>
              </a:spcBef>
            </a:pPr>
            <a:r>
              <a:rPr lang="en-US" sz="3952">
                <a:solidFill>
                  <a:srgbClr val="000000"/>
                </a:solidFill>
                <a:latin typeface="TT Norms Light"/>
              </a:rPr>
              <a:t>Prisma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468600" y="4914603"/>
            <a:ext cx="2307209" cy="6426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38"/>
              </a:lnSpc>
              <a:spcBef>
                <a:spcPct val="0"/>
              </a:spcBef>
            </a:pPr>
            <a:r>
              <a:rPr lang="en-US" sz="3952" dirty="0" err="1">
                <a:solidFill>
                  <a:srgbClr val="000000"/>
                </a:solidFill>
                <a:latin typeface="TT Norms Light"/>
              </a:rPr>
              <a:t>Supabase</a:t>
            </a:r>
            <a:endParaRPr lang="en-US" sz="3952" dirty="0">
              <a:solidFill>
                <a:srgbClr val="000000"/>
              </a:solidFill>
              <a:latin typeface="TT Norms Ligh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5761663" y="6229556"/>
            <a:ext cx="1481714" cy="6426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38"/>
              </a:lnSpc>
              <a:spcBef>
                <a:spcPct val="0"/>
              </a:spcBef>
            </a:pPr>
            <a:r>
              <a:rPr lang="en-US" sz="3952" dirty="0" err="1">
                <a:solidFill>
                  <a:srgbClr val="000000"/>
                </a:solidFill>
                <a:latin typeface="TT Norms Light"/>
              </a:rPr>
              <a:t>tRPC</a:t>
            </a:r>
            <a:endParaRPr lang="en-US" sz="3952" dirty="0">
              <a:solidFill>
                <a:srgbClr val="000000"/>
              </a:solidFill>
              <a:latin typeface="TT Norms Light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-2035309" y="3647104"/>
            <a:ext cx="5137934" cy="5137934"/>
          </a:xfrm>
          <a:custGeom>
            <a:avLst/>
            <a:gdLst/>
            <a:ahLst/>
            <a:cxnLst/>
            <a:rect l="l" t="t" r="r" b="b"/>
            <a:pathLst>
              <a:path w="5137934" h="5137934">
                <a:moveTo>
                  <a:pt x="0" y="0"/>
                </a:moveTo>
                <a:lnTo>
                  <a:pt x="5137934" y="0"/>
                </a:lnTo>
                <a:lnTo>
                  <a:pt x="5137934" y="5137934"/>
                </a:lnTo>
                <a:lnTo>
                  <a:pt x="0" y="513793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94968" y="5047142"/>
            <a:ext cx="1139879" cy="1139879"/>
          </a:xfrm>
          <a:custGeom>
            <a:avLst/>
            <a:gdLst/>
            <a:ahLst/>
            <a:cxnLst/>
            <a:rect l="l" t="t" r="r" b="b"/>
            <a:pathLst>
              <a:path w="1139879" h="1139879">
                <a:moveTo>
                  <a:pt x="0" y="0"/>
                </a:moveTo>
                <a:lnTo>
                  <a:pt x="1139879" y="0"/>
                </a:lnTo>
                <a:lnTo>
                  <a:pt x="1139879" y="1139879"/>
                </a:lnTo>
                <a:lnTo>
                  <a:pt x="0" y="113987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416427" y="3599367"/>
            <a:ext cx="1139879" cy="1139879"/>
          </a:xfrm>
          <a:custGeom>
            <a:avLst/>
            <a:gdLst/>
            <a:ahLst/>
            <a:cxnLst/>
            <a:rect l="l" t="t" r="r" b="b"/>
            <a:pathLst>
              <a:path w="1139879" h="1139879">
                <a:moveTo>
                  <a:pt x="0" y="0"/>
                </a:moveTo>
                <a:lnTo>
                  <a:pt x="1139879" y="0"/>
                </a:lnTo>
                <a:lnTo>
                  <a:pt x="1139879" y="1139879"/>
                </a:lnTo>
                <a:lnTo>
                  <a:pt x="0" y="113987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416427" y="6496526"/>
            <a:ext cx="1139879" cy="1139879"/>
          </a:xfrm>
          <a:custGeom>
            <a:avLst/>
            <a:gdLst/>
            <a:ahLst/>
            <a:cxnLst/>
            <a:rect l="l" t="t" r="r" b="b"/>
            <a:pathLst>
              <a:path w="1139879" h="1139879">
                <a:moveTo>
                  <a:pt x="0" y="0"/>
                </a:moveTo>
                <a:lnTo>
                  <a:pt x="1139879" y="0"/>
                </a:lnTo>
                <a:lnTo>
                  <a:pt x="1139879" y="1139878"/>
                </a:lnTo>
                <a:lnTo>
                  <a:pt x="0" y="113987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16427" y="2172003"/>
            <a:ext cx="10552632" cy="1087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74"/>
              </a:lnSpc>
            </a:pPr>
            <a:r>
              <a:rPr lang="en-US" sz="7228" dirty="0">
                <a:solidFill>
                  <a:srgbClr val="000000"/>
                </a:solidFill>
                <a:latin typeface="Atteron"/>
              </a:rPr>
              <a:t>FRONTEND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59687" y="3770084"/>
            <a:ext cx="3921225" cy="3614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84"/>
              </a:lnSpc>
            </a:pPr>
            <a:r>
              <a:rPr lang="en-US" sz="4449" dirty="0">
                <a:solidFill>
                  <a:srgbClr val="000000"/>
                </a:solidFill>
                <a:latin typeface="TT Norms Light"/>
              </a:rPr>
              <a:t>Next.js</a:t>
            </a:r>
          </a:p>
          <a:p>
            <a:pPr>
              <a:lnSpc>
                <a:spcPts val="5784"/>
              </a:lnSpc>
            </a:pPr>
            <a:endParaRPr lang="en-US" sz="4449" dirty="0">
              <a:solidFill>
                <a:srgbClr val="000000"/>
              </a:solidFill>
              <a:latin typeface="TT Norms Light"/>
            </a:endParaRPr>
          </a:p>
          <a:p>
            <a:pPr>
              <a:lnSpc>
                <a:spcPts val="5784"/>
              </a:lnSpc>
            </a:pPr>
            <a:r>
              <a:rPr lang="en-US" sz="4449" dirty="0">
                <a:solidFill>
                  <a:srgbClr val="000000"/>
                </a:solidFill>
                <a:latin typeface="TT Norms Light"/>
              </a:rPr>
              <a:t>TypeScript</a:t>
            </a:r>
          </a:p>
          <a:p>
            <a:pPr>
              <a:lnSpc>
                <a:spcPts val="5784"/>
              </a:lnSpc>
            </a:pPr>
            <a:endParaRPr lang="en-US" sz="4449" dirty="0">
              <a:solidFill>
                <a:srgbClr val="000000"/>
              </a:solidFill>
              <a:latin typeface="TT Norms Light"/>
            </a:endParaRPr>
          </a:p>
          <a:p>
            <a:pPr>
              <a:lnSpc>
                <a:spcPts val="5784"/>
              </a:lnSpc>
            </a:pPr>
            <a:r>
              <a:rPr lang="en-US" sz="4449" dirty="0">
                <a:solidFill>
                  <a:srgbClr val="000000"/>
                </a:solidFill>
                <a:latin typeface="TT Norms Light"/>
              </a:rPr>
              <a:t>Tailwind CSS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819401" y="435618"/>
            <a:ext cx="12379144" cy="1461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439"/>
              </a:lnSpc>
              <a:spcBef>
                <a:spcPct val="0"/>
              </a:spcBef>
            </a:pPr>
            <a:r>
              <a:rPr lang="en-US" sz="8799" dirty="0">
                <a:solidFill>
                  <a:srgbClr val="000000"/>
                </a:solidFill>
                <a:latin typeface="Atteron"/>
              </a:rPr>
              <a:t>TEHNOLOGII FOLOSITE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069512" y="9542279"/>
            <a:ext cx="148977" cy="55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TT Norms Light"/>
              </a:rPr>
              <a:t>1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B8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78239" y="-2523075"/>
            <a:ext cx="6716101" cy="6716101"/>
          </a:xfrm>
          <a:custGeom>
            <a:avLst/>
            <a:gdLst/>
            <a:ahLst/>
            <a:cxnLst/>
            <a:rect l="l" t="t" r="r" b="b"/>
            <a:pathLst>
              <a:path w="6716101" h="6716101">
                <a:moveTo>
                  <a:pt x="0" y="0"/>
                </a:moveTo>
                <a:lnTo>
                  <a:pt x="6716101" y="0"/>
                </a:lnTo>
                <a:lnTo>
                  <a:pt x="6716101" y="6716101"/>
                </a:lnTo>
                <a:lnTo>
                  <a:pt x="0" y="67161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578239" y="6928950"/>
            <a:ext cx="6716101" cy="6716101"/>
          </a:xfrm>
          <a:custGeom>
            <a:avLst/>
            <a:gdLst/>
            <a:ahLst/>
            <a:cxnLst/>
            <a:rect l="l" t="t" r="r" b="b"/>
            <a:pathLst>
              <a:path w="6716101" h="6716101">
                <a:moveTo>
                  <a:pt x="0" y="0"/>
                </a:moveTo>
                <a:lnTo>
                  <a:pt x="6716101" y="0"/>
                </a:lnTo>
                <a:lnTo>
                  <a:pt x="6716101" y="6716100"/>
                </a:lnTo>
                <a:lnTo>
                  <a:pt x="0" y="6716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715912" y="2174968"/>
            <a:ext cx="10440755" cy="5475692"/>
          </a:xfrm>
          <a:custGeom>
            <a:avLst/>
            <a:gdLst/>
            <a:ahLst/>
            <a:cxnLst/>
            <a:rect l="l" t="t" r="r" b="b"/>
            <a:pathLst>
              <a:path w="10440755" h="5475692">
                <a:moveTo>
                  <a:pt x="0" y="0"/>
                </a:moveTo>
                <a:lnTo>
                  <a:pt x="10440755" y="0"/>
                </a:lnTo>
                <a:lnTo>
                  <a:pt x="10440755" y="5475693"/>
                </a:lnTo>
                <a:lnTo>
                  <a:pt x="0" y="54756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761018" y="3648075"/>
            <a:ext cx="8765964" cy="298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1"/>
              </a:lnSpc>
            </a:pPr>
            <a:r>
              <a:rPr lang="en-US" sz="6501">
                <a:solidFill>
                  <a:srgbClr val="000000"/>
                </a:solidFill>
                <a:latin typeface="Atteron"/>
              </a:rPr>
              <a:t>componenta de</a:t>
            </a:r>
          </a:p>
          <a:p>
            <a:pPr algn="ctr">
              <a:lnSpc>
                <a:spcPts val="7801"/>
              </a:lnSpc>
            </a:pPr>
            <a:r>
              <a:rPr lang="en-US" sz="6501">
                <a:solidFill>
                  <a:srgbClr val="000000"/>
                </a:solidFill>
                <a:latin typeface="Atteron"/>
              </a:rPr>
              <a:t>inteligentă artificială</a:t>
            </a:r>
          </a:p>
        </p:txBody>
      </p:sp>
      <p:sp>
        <p:nvSpPr>
          <p:cNvPr id="6" name="Freeform 6"/>
          <p:cNvSpPr/>
          <p:nvPr/>
        </p:nvSpPr>
        <p:spPr>
          <a:xfrm>
            <a:off x="8617374" y="1856053"/>
            <a:ext cx="637831" cy="637831"/>
          </a:xfrm>
          <a:custGeom>
            <a:avLst/>
            <a:gdLst/>
            <a:ahLst/>
            <a:cxnLst/>
            <a:rect l="l" t="t" r="r" b="b"/>
            <a:pathLst>
              <a:path w="637831" h="637831">
                <a:moveTo>
                  <a:pt x="0" y="0"/>
                </a:moveTo>
                <a:lnTo>
                  <a:pt x="637831" y="0"/>
                </a:lnTo>
                <a:lnTo>
                  <a:pt x="637831" y="637831"/>
                </a:lnTo>
                <a:lnTo>
                  <a:pt x="0" y="6378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617374" y="7331745"/>
            <a:ext cx="637831" cy="637831"/>
          </a:xfrm>
          <a:custGeom>
            <a:avLst/>
            <a:gdLst/>
            <a:ahLst/>
            <a:cxnLst/>
            <a:rect l="l" t="t" r="r" b="b"/>
            <a:pathLst>
              <a:path w="637831" h="637831">
                <a:moveTo>
                  <a:pt x="0" y="0"/>
                </a:moveTo>
                <a:lnTo>
                  <a:pt x="637831" y="0"/>
                </a:lnTo>
                <a:lnTo>
                  <a:pt x="637831" y="637831"/>
                </a:lnTo>
                <a:lnTo>
                  <a:pt x="0" y="6378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34935A-030B-4FFE-92FE-1290F5CCE41B}"/>
              </a:ext>
            </a:extLst>
          </p:cNvPr>
          <p:cNvSpPr txBox="1"/>
          <p:nvPr/>
        </p:nvSpPr>
        <p:spPr>
          <a:xfrm>
            <a:off x="10515600" y="5054829"/>
            <a:ext cx="2872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200" dirty="0"/>
              <a:t>,</a:t>
            </a:r>
            <a:endParaRPr lang="en-US" sz="3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22638</TotalTime>
  <Words>524</Words>
  <Application>Microsoft Office PowerPoint</Application>
  <PresentationFormat>Custom</PresentationFormat>
  <Paragraphs>121</Paragraphs>
  <Slides>22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Garet Italics</vt:lpstr>
      <vt:lpstr>Bukhari Script Bold</vt:lpstr>
      <vt:lpstr>TT Norms</vt:lpstr>
      <vt:lpstr>Atteron</vt:lpstr>
      <vt:lpstr>TT Norms Light</vt:lpstr>
      <vt:lpstr>Abril Fatface</vt:lpstr>
      <vt:lpstr>Calibri</vt:lpstr>
      <vt:lpstr>Arial</vt:lpstr>
      <vt:lpstr>Barlow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PLATFORMĂ INTERACTIVĂ DE DESEN DIGITAL</dc:title>
  <dc:creator>Mariuca</dc:creator>
  <cp:lastModifiedBy>Mariuca</cp:lastModifiedBy>
  <cp:revision>13</cp:revision>
  <dcterms:created xsi:type="dcterms:W3CDTF">2006-08-16T00:00:00Z</dcterms:created>
  <dcterms:modified xsi:type="dcterms:W3CDTF">2023-07-13T12:20:54Z</dcterms:modified>
  <dc:identifier>DAFmtD9Ndcc</dc:identifier>
</cp:coreProperties>
</file>